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66" r:id="rId3"/>
    <p:sldId id="276" r:id="rId4"/>
    <p:sldId id="275" r:id="rId5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DB45AF-E84A-61C4-F702-0CA4EE01F86B}" v="215" dt="2023-07-17T13:12:09.895"/>
    <p1510:client id="{0E134BE9-19CE-0BFC-3FA2-0E55B4B18302}" v="881" dt="2023-07-18T16:07:33.062"/>
    <p1510:client id="{4758D08E-F630-17E4-B276-7DB58101AC25}" v="36" dt="2023-09-11T09:01:13.631"/>
    <p1510:client id="{956ECB65-059A-3240-6EDC-50F20FA684F7}" v="17" dt="2023-07-18T16:14:18.4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768" y="1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7B6FA-0C42-4491-A0A1-2D8B39F15586}" type="datetimeFigureOut">
              <a:rPr lang="en-US" smtClean="0"/>
              <a:t>10/4/23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5E30C-26D5-4BDE-AF3E-1CF672C387D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13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DCB7798-7B7A-429C-A961-D497BFB8354E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050D423-A2C0-44F8-9147-303E50E3C5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16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07B4-68CE-46DA-BC33-E6D6FD6B3A3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3C52-A2E8-4D9F-A963-771368271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63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07B4-68CE-46DA-BC33-E6D6FD6B3A3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3C52-A2E8-4D9F-A963-771368271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61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07B4-68CE-46DA-BC33-E6D6FD6B3A3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3C52-A2E8-4D9F-A963-771368271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35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07B4-68CE-46DA-BC33-E6D6FD6B3A3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3C52-A2E8-4D9F-A963-771368271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18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07B4-68CE-46DA-BC33-E6D6FD6B3A3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3C52-A2E8-4D9F-A963-771368271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99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07B4-68CE-46DA-BC33-E6D6FD6B3A3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3C52-A2E8-4D9F-A963-771368271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25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07B4-68CE-46DA-BC33-E6D6FD6B3A3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3C52-A2E8-4D9F-A963-771368271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94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07B4-68CE-46DA-BC33-E6D6FD6B3A3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3C52-A2E8-4D9F-A963-771368271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67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07B4-68CE-46DA-BC33-E6D6FD6B3A3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3C52-A2E8-4D9F-A963-771368271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0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07B4-68CE-46DA-BC33-E6D6FD6B3A3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3C52-A2E8-4D9F-A963-771368271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96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07B4-68CE-46DA-BC33-E6D6FD6B3A3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3C52-A2E8-4D9F-A963-771368271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89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907B4-68CE-46DA-BC33-E6D6FD6B3A32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53C52-A2E8-4D9F-A963-771368271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4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050996"/>
            <a:ext cx="7772400" cy="2451335"/>
          </a:xfrm>
        </p:spPr>
        <p:txBody>
          <a:bodyPr>
            <a:noAutofit/>
          </a:bodyPr>
          <a:lstStyle/>
          <a:p>
            <a:r>
              <a:rPr lang="fr-FR" sz="3400" dirty="0"/>
              <a:t>Parcours Biostatistiques</a:t>
            </a:r>
            <a:br>
              <a:rPr lang="fr-FR" sz="3400" dirty="0"/>
            </a:br>
            <a:r>
              <a:rPr lang="fr-FR" sz="3400" dirty="0"/>
              <a:t>Année universitaire 2023 – 2024</a:t>
            </a:r>
            <a:br>
              <a:rPr lang="fr-FR" sz="3400" dirty="0"/>
            </a:br>
            <a:br>
              <a:rPr lang="fr-FR" sz="3400" dirty="0"/>
            </a:br>
            <a:endParaRPr lang="fr-FR" altLang="fr-FR" sz="2800" b="1" dirty="0">
              <a:ea typeface="ＭＳ Ｐゴシック" panose="020B0600070205080204" pitchFamily="34" charset="-128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89714"/>
            <a:ext cx="6400800" cy="11966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altLang="fr-FR" sz="2000" dirty="0">
                <a:ea typeface="ＭＳ Ｐゴシック" panose="020B0600070205080204" pitchFamily="34" charset="-128"/>
              </a:rPr>
              <a:t>Pr Fabrice Carrat </a:t>
            </a:r>
          </a:p>
        </p:txBody>
      </p:sp>
    </p:spTree>
    <p:extLst>
      <p:ext uri="{BB962C8B-B14F-4D97-AF65-F5344CB8AC3E}">
        <p14:creationId xmlns:p14="http://schemas.microsoft.com/office/powerpoint/2010/main" val="163405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52598"/>
          </a:xfrm>
        </p:spPr>
        <p:txBody>
          <a:bodyPr>
            <a:normAutofit fontScale="90000"/>
          </a:bodyPr>
          <a:lstStyle/>
          <a:p>
            <a:r>
              <a:rPr lang="fr-FR" dirty="0"/>
              <a:t>UE DFGSM2 : Méthodologie statistique </a:t>
            </a:r>
            <a:br>
              <a:rPr lang="fr-FR" dirty="0">
                <a:cs typeface="Calibri Light"/>
              </a:rPr>
            </a:br>
            <a:r>
              <a:rPr lang="fr-FR" dirty="0"/>
              <a:t>Mutualisé CESAM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431488"/>
            <a:ext cx="7886700" cy="5060785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fr-FR" dirty="0"/>
              <a:t>Bases statistiques dans le domaine biomédical</a:t>
            </a:r>
          </a:p>
          <a:p>
            <a:r>
              <a:rPr lang="fr-FR" dirty="0"/>
              <a:t>Programme</a:t>
            </a:r>
          </a:p>
          <a:p>
            <a:pPr lvl="1"/>
            <a:r>
              <a:rPr lang="fr-FR" dirty="0"/>
              <a:t>Fluctuations d’échantillonnage, utilisation des tables statistiques </a:t>
            </a:r>
          </a:p>
          <a:p>
            <a:pPr lvl="1"/>
            <a:r>
              <a:rPr lang="fr-FR" dirty="0"/>
              <a:t>Intervalle de confiance d’un pourcentage et d’une moyenne </a:t>
            </a:r>
          </a:p>
          <a:p>
            <a:pPr lvl="1"/>
            <a:r>
              <a:rPr lang="fr-FR" dirty="0"/>
              <a:t>Principe des tests statistiques </a:t>
            </a:r>
          </a:p>
          <a:p>
            <a:pPr lvl="1"/>
            <a:r>
              <a:rPr lang="fr-FR" dirty="0"/>
              <a:t>Comparaison de deux pourcentages (test du Khi2), de deux moyennes (test de </a:t>
            </a:r>
            <a:r>
              <a:rPr lang="fr-FR" dirty="0" err="1"/>
              <a:t>Student</a:t>
            </a:r>
            <a:r>
              <a:rPr lang="fr-FR" dirty="0"/>
              <a:t>) et de deux variances (test de Fisher) </a:t>
            </a:r>
          </a:p>
          <a:p>
            <a:pPr lvl="1"/>
            <a:r>
              <a:rPr lang="fr-FR" dirty="0"/>
              <a:t>Mesure d'association entre deux variables qualitatives à deux classes : le rapport des cotes (</a:t>
            </a:r>
            <a:r>
              <a:rPr lang="fr-FR" dirty="0" err="1"/>
              <a:t>odd's</a:t>
            </a:r>
            <a:r>
              <a:rPr lang="fr-FR" dirty="0"/>
              <a:t> ratio) </a:t>
            </a:r>
          </a:p>
          <a:p>
            <a:pPr lvl="1"/>
            <a:r>
              <a:rPr lang="fr-FR" dirty="0"/>
              <a:t>Puissance d’un test statistique pour comparer deux moyennes et deux pourcentages </a:t>
            </a:r>
          </a:p>
          <a:p>
            <a:pPr lvl="1"/>
            <a:r>
              <a:rPr lang="fr-FR" dirty="0"/>
              <a:t>Régression linéaire, corrélation </a:t>
            </a:r>
          </a:p>
          <a:p>
            <a:pPr lvl="1"/>
            <a:r>
              <a:rPr lang="fr-FR" dirty="0"/>
              <a:t>Comparaison de plusieurs pourcentages, test de tendance entre plusieurs pourcentages </a:t>
            </a:r>
          </a:p>
          <a:p>
            <a:pPr lvl="1"/>
            <a:r>
              <a:rPr lang="fr-FR" dirty="0"/>
              <a:t>Comparaison de plusieurs moyennes, analyse de la variance </a:t>
            </a:r>
          </a:p>
          <a:p>
            <a:pPr lvl="1"/>
            <a:r>
              <a:rPr lang="fr-FR" dirty="0"/>
              <a:t>Test de linéarité </a:t>
            </a:r>
          </a:p>
          <a:p>
            <a:pPr lvl="1"/>
            <a:r>
              <a:rPr lang="fr-FR" dirty="0"/>
              <a:t>Introduction aux tests non-paramétriques : Test de Mann-Whitney, Test des signes de Wilcoxon, Test de normalité de Kolmogorov-Smirnov. </a:t>
            </a:r>
          </a:p>
          <a:p>
            <a:r>
              <a:rPr lang="fr-FR" sz="2900" dirty="0"/>
              <a:t>Organisation</a:t>
            </a:r>
            <a:endParaRPr lang="fr-FR" dirty="0"/>
          </a:p>
          <a:p>
            <a:pPr lvl="1"/>
            <a:r>
              <a:rPr lang="fr-FR" sz="2200" dirty="0">
                <a:cs typeface="Calibri"/>
              </a:rPr>
              <a:t>Cours : </a:t>
            </a:r>
            <a:r>
              <a:rPr lang="fr-FR" sz="2100" dirty="0">
                <a:cs typeface="Calibri"/>
              </a:rPr>
              <a:t>14 semaines - 2h le lundi 17h30-19h30 : présentiel ou distanciel / à partir du 2 octobre</a:t>
            </a:r>
          </a:p>
          <a:p>
            <a:pPr lvl="1"/>
            <a:r>
              <a:rPr lang="fr-FR" sz="2100" dirty="0">
                <a:cs typeface="Calibri"/>
              </a:rPr>
              <a:t>TD </a:t>
            </a:r>
            <a:r>
              <a:rPr lang="fr-FR" sz="2200" dirty="0">
                <a:cs typeface="Calibri"/>
              </a:rPr>
              <a:t>: 14 semaines - </a:t>
            </a:r>
            <a:r>
              <a:rPr lang="fr-FR" sz="2100" dirty="0">
                <a:cs typeface="Calibri"/>
              </a:rPr>
              <a:t>2h le jeudi 17h-19h : présentiel</a:t>
            </a:r>
          </a:p>
          <a:p>
            <a:pPr lvl="1"/>
            <a:r>
              <a:rPr lang="fr-FR" sz="2100" dirty="0">
                <a:cs typeface="Calibri"/>
              </a:rPr>
              <a:t>2 stages de révisions : recommandés +++</a:t>
            </a:r>
            <a:endParaRPr lang="fr-FR" dirty="0"/>
          </a:p>
          <a:p>
            <a:pPr lvl="1"/>
            <a:r>
              <a:rPr lang="fr-FR" sz="2100" dirty="0">
                <a:cs typeface="Calibri"/>
              </a:rPr>
              <a:t>Exercices supplémentaires sur Moodle</a:t>
            </a:r>
          </a:p>
          <a:p>
            <a:r>
              <a:rPr lang="fr-FR" sz="2900" dirty="0">
                <a:cs typeface="Calibri"/>
              </a:rPr>
              <a:t>Examen : 26/02/2024 sous forme de QCM</a:t>
            </a:r>
            <a:endParaRPr lang="fr-FR" sz="2900" dirty="0"/>
          </a:p>
          <a:p>
            <a:pPr lvl="1"/>
            <a:endParaRPr lang="fr-FR" dirty="0">
              <a:cs typeface="Calibri"/>
            </a:endParaRPr>
          </a:p>
          <a:p>
            <a:pPr lvl="1"/>
            <a:endParaRPr lang="fr-FR" dirty="0">
              <a:cs typeface="Calibri"/>
            </a:endParaRPr>
          </a:p>
          <a:p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989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68444F-5C86-4E00-3185-806DD481C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UE DFGSM3 : Statistique en recherche clinique. Méthodes et Pratiques </a:t>
            </a:r>
            <a:br>
              <a:rPr lang="fr-FR" dirty="0">
                <a:cs typeface="Calibri Light"/>
              </a:rPr>
            </a:br>
            <a:r>
              <a:rPr lang="fr-FR" dirty="0"/>
              <a:t>Mutualisé CESAM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C52E6E-1151-8203-A820-1A80B6A42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fr-FR" sz="1800" spc="-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fr-FR" sz="1800" spc="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ier, co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1800" spc="18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</a:t>
            </a:r>
            <a:r>
              <a:rPr lang="fr-FR" sz="1800" spc="18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nal</a:t>
            </a:r>
            <a:r>
              <a:rPr lang="fr-FR" sz="1800" spc="-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</a:t>
            </a:r>
            <a:r>
              <a:rPr lang="fr-FR" sz="1800" spc="17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</a:t>
            </a:r>
            <a:r>
              <a:rPr lang="fr-FR" sz="1800" spc="17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études de recherche clinique, depuis les études d’évaluation diagnostique, 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fr-FR" sz="1800" spc="-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érap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ou pronostique. S’appuie sur des études publiées, LCA+++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endParaRPr lang="fr-F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buSzPts val="1200"/>
              <a:buFont typeface="Arial" panose="020B0604020202020204" pitchFamily="34" charset="0"/>
              <a:buChar char="-"/>
            </a:pPr>
            <a:r>
              <a:rPr lang="fr-FR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Évaluation et comparaison des méthodes diagnostiques</a:t>
            </a:r>
            <a:r>
              <a:rPr lang="fr-FR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Aspects métrologiques , Méthodologie des études diagnostiques, Lecture critique d’articles</a:t>
            </a:r>
            <a:endParaRPr lang="fr-FR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buSzPts val="1200"/>
              <a:buFont typeface="Arial" panose="020B0604020202020204" pitchFamily="34" charset="0"/>
              <a:buChar char="-"/>
            </a:pPr>
            <a:r>
              <a:rPr lang="fr-FR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Evaluation thérapeutique : Protocole, ICH,</a:t>
            </a:r>
            <a:r>
              <a:rPr lang="fr-FR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Critères de jugement et plans expérimentaux, Calcul d’effectifs</a:t>
            </a:r>
            <a:r>
              <a:rPr lang="fr-FR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Analyses intermédiaires</a:t>
            </a:r>
            <a:r>
              <a:rPr lang="fr-FR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Essais de non infériorité et d’équivalence</a:t>
            </a:r>
            <a:endParaRPr lang="fr-FR" sz="16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buSzPts val="1200"/>
              <a:buFont typeface="Arial" panose="020B0604020202020204" pitchFamily="34" charset="0"/>
              <a:buChar char="-"/>
            </a:pPr>
            <a:r>
              <a:rPr lang="fr-FR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Études observationnelles : Facteurs de confusion 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buSzPts val="1200"/>
              <a:buFont typeface="Arial" panose="020B0604020202020204" pitchFamily="34" charset="0"/>
              <a:buChar char="-"/>
            </a:pPr>
            <a:r>
              <a:rPr lang="fr-FR" sz="15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CONSORT et méta- analyses</a:t>
            </a:r>
            <a:endParaRPr lang="fr-FR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buSzPts val="1200"/>
              <a:buFont typeface="Arial" panose="020B0604020202020204" pitchFamily="34" charset="0"/>
              <a:buChar char="-"/>
            </a:pPr>
            <a:r>
              <a:rPr lang="fr-FR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Etudes pronostiques </a:t>
            </a:r>
            <a:r>
              <a:rPr lang="fr-FR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Méthodologie des études diagnostiques, Analyse de survie (1)</a:t>
            </a:r>
            <a:r>
              <a:rPr lang="fr-FR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Analyse de survie (2)</a:t>
            </a:r>
            <a:r>
              <a:rPr lang="fr-FR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REMARK et analyse critique d’article</a:t>
            </a:r>
            <a:endParaRPr lang="fr-FR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</a:t>
            </a:r>
            <a:r>
              <a:rPr lang="fr-FR" sz="1800" spc="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sei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1800" spc="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nt à lieu sur le site de l’Université de Paris, il</a:t>
            </a:r>
            <a:r>
              <a:rPr lang="fr-FR" sz="1800" spc="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dure</a:t>
            </a:r>
            <a:r>
              <a:rPr lang="fr-FR" sz="1800" spc="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</a:t>
            </a:r>
            <a:r>
              <a:rPr lang="fr-FR" sz="1800" spc="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spc="-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1800" spc="-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18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nes,</a:t>
            </a:r>
            <a:r>
              <a:rPr lang="fr-FR" sz="1800" spc="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</a:t>
            </a:r>
            <a:r>
              <a:rPr lang="fr-FR" sz="1800" spc="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fr-FR" sz="1800" spc="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fr-FR" sz="1800" spc="-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</a:t>
            </a:r>
            <a:r>
              <a:rPr lang="fr-FR" sz="1800" spc="5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lang="fr-FR" sz="1800" spc="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juin,</a:t>
            </a:r>
            <a:r>
              <a:rPr lang="fr-FR" sz="1800" spc="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1800" spc="-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</a:t>
            </a:r>
            <a:r>
              <a:rPr lang="fr-FR" sz="1800" spc="4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</a:t>
            </a:r>
            <a:r>
              <a:rPr lang="fr-FR" sz="1800" spc="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fr-FR" sz="1800" spc="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upt</a:t>
            </a:r>
            <a:r>
              <a:rPr lang="fr-FR" sz="1800" spc="-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fr-FR" sz="1800" spc="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1800" spc="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les</a:t>
            </a:r>
            <a:r>
              <a:rPr lang="fr-FR" sz="1800" spc="6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spc="-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acances</a:t>
            </a:r>
            <a:r>
              <a:rPr lang="fr-FR" sz="1800" spc="6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</a:t>
            </a:r>
            <a:r>
              <a:rPr lang="fr-FR" sz="1800" spc="-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ers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fr-FR" sz="1800" spc="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</a:t>
            </a:r>
            <a:r>
              <a:rPr lang="fr-FR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</a:t>
            </a:r>
            <a:r>
              <a:rPr lang="fr-FR" sz="1800" spc="6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</a:t>
            </a:r>
            <a:r>
              <a:rPr lang="fr-FR" sz="1800" spc="6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</a:t>
            </a:r>
            <a:r>
              <a:rPr lang="fr-FR" sz="16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fr-F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nt</a:t>
            </a:r>
            <a:r>
              <a:rPr lang="fr-FR" sz="1600" spc="-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1600" spc="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fr-F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ps.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</a:t>
            </a:r>
            <a:r>
              <a:rPr lang="en-US" sz="1800" spc="5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1800" spc="-1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ue</a:t>
            </a:r>
            <a:r>
              <a:rPr lang="en-US" sz="1800" spc="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en-US" sz="1800" spc="5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</a:t>
            </a:r>
            <a:r>
              <a:rPr lang="en-US" sz="1800" spc="-1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1800" spc="6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</a:t>
            </a:r>
            <a:r>
              <a:rPr lang="en-US" sz="1800" spc="-5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prend</a:t>
            </a:r>
            <a:r>
              <a:rPr lang="en-US" sz="1800" spc="6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/TD de 3h30 le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lundi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16h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19h30</a:t>
            </a:r>
            <a:r>
              <a:rPr lang="fr-F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84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Modalités de Contrôle de connaissance (MCC)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Deux </a:t>
            </a:r>
            <a:r>
              <a:rPr lang="fr-FR"/>
              <a:t>bâremes</a:t>
            </a:r>
            <a:r>
              <a:rPr lang="fr-FR" dirty="0"/>
              <a:t> de notation</a:t>
            </a:r>
          </a:p>
          <a:p>
            <a:pPr lvl="1"/>
            <a:r>
              <a:rPr lang="fr-FR" dirty="0"/>
              <a:t>CESAM</a:t>
            </a:r>
          </a:p>
          <a:p>
            <a:pPr lvl="1"/>
            <a:r>
              <a:rPr lang="fr-FR" dirty="0"/>
              <a:t>Parcours </a:t>
            </a:r>
            <a:r>
              <a:rPr lang="fr-FR" dirty="0" err="1"/>
              <a:t>biostat</a:t>
            </a:r>
            <a:endParaRPr lang="fr-FR" dirty="0"/>
          </a:p>
          <a:p>
            <a:r>
              <a:rPr lang="fr-FR" dirty="0"/>
              <a:t>La validation du </a:t>
            </a:r>
            <a:r>
              <a:rPr lang="fr-FR" dirty="0" err="1"/>
              <a:t>bâreme</a:t>
            </a:r>
            <a:r>
              <a:rPr lang="fr-FR" dirty="0"/>
              <a:t> CESAM permet d’obtenir le DIU (modulo inscription)</a:t>
            </a:r>
          </a:p>
          <a:p>
            <a:r>
              <a:rPr lang="fr-FR" dirty="0"/>
              <a:t>Ce DIU ouvre la possibilité de s’inscrire dans certains M2 (santé publique notamment)</a:t>
            </a:r>
          </a:p>
        </p:txBody>
      </p:sp>
    </p:spTree>
    <p:extLst>
      <p:ext uri="{BB962C8B-B14F-4D97-AF65-F5344CB8AC3E}">
        <p14:creationId xmlns:p14="http://schemas.microsoft.com/office/powerpoint/2010/main" val="22056289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1205</TotalTime>
  <Words>413</Words>
  <Application>Microsoft Macintosh PowerPoint</Application>
  <PresentationFormat>Affichage à l'écran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Parcours Biostatistiques Année universitaire 2023 – 2024  </vt:lpstr>
      <vt:lpstr>UE DFGSM2 : Méthodologie statistique  Mutualisé CESAM</vt:lpstr>
      <vt:lpstr>UE DFGSM3 : Statistique en recherche clinique. Méthodes et Pratiques  Mutualisé CESAM</vt:lpstr>
      <vt:lpstr>Modalités de Contrôle de connaissance (MCC)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thérapeutique Aveugle, ITT,  validité interne et externe</dc:title>
  <dc:creator>TUBACH Florence</dc:creator>
  <cp:lastModifiedBy>Fabrice Carrat</cp:lastModifiedBy>
  <cp:revision>320</cp:revision>
  <cp:lastPrinted>2021-09-15T12:54:50Z</cp:lastPrinted>
  <dcterms:created xsi:type="dcterms:W3CDTF">2019-11-04T13:34:45Z</dcterms:created>
  <dcterms:modified xsi:type="dcterms:W3CDTF">2023-10-04T12:52:20Z</dcterms:modified>
</cp:coreProperties>
</file>