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7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7"/>
    <p:restoredTop sz="98643"/>
  </p:normalViewPr>
  <p:slideViewPr>
    <p:cSldViewPr snapToGrid="0">
      <p:cViewPr varScale="1">
        <p:scale>
          <a:sx n="113" d="100"/>
          <a:sy n="113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00F1B-3ECC-6C46-93B2-6DDD0ED4A93D}" type="datetimeFigureOut">
              <a:rPr lang="en-FR" smtClean="0"/>
              <a:t>10/4/23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10AE5-E245-CA4C-9770-FAE54E2BF619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942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ffectLst/>
                <a:latin typeface="Helvetica Neue" panose="02000503000000020004" pitchFamily="2" charset="0"/>
              </a:rPr>
              <a:t>Ana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Molto</a:t>
            </a:r>
            <a:r>
              <a:rPr lang="en-GB" dirty="0">
                <a:effectLst/>
                <a:latin typeface="Helvetica Neue" panose="02000503000000020004" pitchFamily="2" charset="0"/>
              </a:rPr>
              <a:t> (COCHIN,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rhumato</a:t>
            </a:r>
            <a:r>
              <a:rPr lang="en-GB" dirty="0">
                <a:effectLst/>
                <a:latin typeface="Helvetica Neue" panose="02000503000000020004" pitchFamily="2" charset="0"/>
              </a:rPr>
              <a:t>, PH UPC,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bientôt</a:t>
            </a:r>
            <a:r>
              <a:rPr lang="en-GB" dirty="0">
                <a:effectLst/>
                <a:latin typeface="Helvetica Neue" panose="02000503000000020004" pitchFamily="2" charset="0"/>
              </a:rPr>
              <a:t> PUPH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à</a:t>
            </a:r>
            <a:r>
              <a:rPr lang="en-GB" dirty="0">
                <a:effectLst/>
                <a:latin typeface="Helvetica Neue" panose="02000503000000020004" pitchFamily="2" charset="0"/>
              </a:rPr>
              <a:t> SU) -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en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cours</a:t>
            </a:r>
            <a:r>
              <a:rPr lang="en-GB" dirty="0">
                <a:effectLst/>
                <a:latin typeface="Helvetica Neue" panose="02000503000000020004" pitchFamily="2" charset="0"/>
              </a:rPr>
              <a:t> de stage IA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à</a:t>
            </a:r>
            <a:r>
              <a:rPr lang="en-GB" dirty="0">
                <a:effectLst/>
                <a:latin typeface="Helvetica Neue" panose="02000503000000020004" pitchFamily="2" charset="0"/>
              </a:rPr>
              <a:t> INRIA (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projet</a:t>
            </a:r>
            <a:r>
              <a:rPr lang="en-GB" dirty="0">
                <a:effectLst/>
                <a:latin typeface="Helvetica Neue" panose="02000503000000020004" pitchFamily="2" charset="0"/>
              </a:rPr>
              <a:t> sur EDS, IA sur radio) /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Epidémio</a:t>
            </a:r>
            <a:endParaRPr lang="en-GB" dirty="0">
              <a:effectLst/>
              <a:latin typeface="Helvetica Neue" panose="02000503000000020004" pitchFamily="2" charset="0"/>
            </a:endParaRPr>
          </a:p>
          <a:p>
            <a:r>
              <a:rPr lang="en-GB" dirty="0">
                <a:effectLst/>
                <a:latin typeface="Helvetica Neue" panose="02000503000000020004" pitchFamily="2" charset="0"/>
              </a:rPr>
              <a:t>Contributions de Laura Rosenbloom (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revient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en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à</a:t>
            </a:r>
            <a:r>
              <a:rPr lang="en-GB" dirty="0">
                <a:effectLst/>
                <a:latin typeface="Helvetica Neue" panose="02000503000000020004" pitchFamily="2" charset="0"/>
              </a:rPr>
              <a:t> la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rentrée</a:t>
            </a:r>
            <a:r>
              <a:rPr lang="en-GB" dirty="0">
                <a:effectLst/>
                <a:latin typeface="Helvetica Neue" panose="02000503000000020004" pitchFamily="2" charset="0"/>
              </a:rPr>
              <a:t>,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mobilité</a:t>
            </a:r>
            <a:r>
              <a:rPr lang="en-GB" dirty="0">
                <a:effectLst/>
                <a:latin typeface="Helvetica Neue" panose="02000503000000020004" pitchFamily="2" charset="0"/>
              </a:rPr>
              <a:t>, retour pour poste MCUPH) / Neuro-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onco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en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medecine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nucléaire</a:t>
            </a:r>
            <a:r>
              <a:rPr lang="en-GB" dirty="0">
                <a:effectLst/>
                <a:latin typeface="Helvetica Neue" panose="02000503000000020004" pitchFamily="2" charset="0"/>
              </a:rPr>
              <a:t> – IA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en</a:t>
            </a:r>
            <a:r>
              <a:rPr lang="en-GB" dirty="0">
                <a:effectLst/>
                <a:latin typeface="Helvetica Neue" panose="02000503000000020004" pitchFamily="2" charset="0"/>
              </a:rPr>
              <a:t> TEP /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neuroonco</a:t>
            </a:r>
            <a:endParaRPr lang="en-GB" dirty="0">
              <a:effectLst/>
              <a:latin typeface="Helvetica Neue" panose="02000503000000020004" pitchFamily="2" charset="0"/>
            </a:endParaRPr>
          </a:p>
          <a:p>
            <a:r>
              <a:rPr lang="en-GB" dirty="0">
                <a:effectLst/>
                <a:latin typeface="Helvetica Neue" panose="02000503000000020004" pitchFamily="2" charset="0"/>
              </a:rPr>
              <a:t>Renaud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Piarroux</a:t>
            </a:r>
            <a:r>
              <a:rPr lang="en-GB" dirty="0">
                <a:effectLst/>
                <a:latin typeface="Helvetica Neue" panose="02000503000000020004" pitchFamily="2" charset="0"/>
              </a:rPr>
              <a:t> et Arnaud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Fekkar</a:t>
            </a:r>
            <a:r>
              <a:rPr lang="en-GB" dirty="0">
                <a:effectLst/>
                <a:latin typeface="Helvetica Neue" panose="02000503000000020004" pitchFamily="2" charset="0"/>
              </a:rPr>
              <a:t> (MCUPH) / parasite – Marc Tellier – IA pour image et spectre de masse</a:t>
            </a:r>
          </a:p>
          <a:p>
            <a:endParaRPr lang="en-GB" dirty="0">
              <a:effectLst/>
              <a:latin typeface="Helvetica Neue" panose="02000503000000020004" pitchFamily="2" charset="0"/>
            </a:endParaRPr>
          </a:p>
          <a:p>
            <a:r>
              <a:rPr lang="en-GB" dirty="0">
                <a:effectLst/>
                <a:latin typeface="Helvetica Neue" panose="02000503000000020004" pitchFamily="2" charset="0"/>
              </a:rPr>
              <a:t>Xavier Dray ?</a:t>
            </a:r>
          </a:p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10AE5-E245-CA4C-9770-FAE54E2BF619}" type="slidenum">
              <a:rPr lang="en-FR" smtClean="0"/>
              <a:t>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4780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10AE5-E245-CA4C-9770-FAE54E2BF619}" type="slidenum">
              <a:rPr lang="en-FR" smtClean="0"/>
              <a:t>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3446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R" dirty="0"/>
              <a:t>Filoména Conti (recherche clinique hors IA)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10AE5-E245-CA4C-9770-FAE54E2BF619}" type="slidenum">
              <a:rPr lang="en-FR" smtClean="0"/>
              <a:t>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43951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R" dirty="0"/>
              <a:t>5 semaines de stage mi temps en DFGSM3</a:t>
            </a:r>
          </a:p>
          <a:p>
            <a:r>
              <a:rPr lang="en-FR" dirty="0"/>
              <a:t>Labo hospitalier</a:t>
            </a:r>
          </a:p>
          <a:p>
            <a:r>
              <a:rPr lang="en-FR" dirty="0"/>
              <a:t>Le matin uniquement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10AE5-E245-CA4C-9770-FAE54E2BF619}" type="slidenum">
              <a:rPr lang="en-FR" smtClean="0"/>
              <a:t>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0572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DB2D-6280-00F6-B95E-2749BEF07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ADB78-BE65-70DD-E929-F6A41D496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969E3-7832-4997-F89D-DDE36BCF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C6E9-DBCD-3B36-0215-9A429617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E9E35-8E44-755C-BABD-2A1552DD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7003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5EB2-7718-4E46-27C3-891570F6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D78A5-22D9-A814-6B0E-33AAE35CA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5E3A4-7647-0887-935E-3263FBF6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0CECF-C8DD-02B1-C865-14C9F434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1EC63-FC86-8C38-B84F-795594A2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0179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D1672-C71B-0AD1-37D7-2B93AD105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BED9F-1C4E-E1B8-7B62-F8AC1A2C9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54A9-3C86-C6E7-2A26-10F18953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ED023-FD9E-FA69-70AB-F3DDFE4D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29F85-DDFB-7585-7D8C-C450464C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40886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268D-D169-5361-FA28-B1B91474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D6B5-427B-B5D0-BADB-23E6153F0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6F3F-8B9A-CDD3-EEB8-64A814A3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1362E-B48E-1ABB-AE75-7598E066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EA182-6B70-4719-3FA4-9BEBB30C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24201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24B74-DC1C-155F-6268-0D60CAEBD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FE41-B4D4-AF56-CAC1-30A1B41A9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5A8EF-31AA-0A20-8E45-D6AD5F1A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EF925-1BD8-FA15-52B5-0F36AADE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21E36-7803-D5FC-79F4-4A1A4C2E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3015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DDD2-71AE-2A14-DE9C-50E9D3154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6A450-EC3D-C24D-7931-715F20047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14B4D-ECB8-F4EA-95EE-852EF19F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6F7AB-2B41-DC43-95DD-EDEF9350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5BDDD-779F-48FD-9149-375759D2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18F33-F097-E6B8-55EC-80A5F3F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463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D953C-5DCC-49BB-BCAF-9766AC9B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DF553-77B8-5DC4-2605-BE5002660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537E2-5F5A-1B25-2642-5BD8AAE26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27684A-2D66-988B-7CD8-95369635B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9571A-8DA1-B439-4D6B-F8F6789AC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CB72C-EAD7-9BBC-A7BD-FED4E30A4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52E7E7-19B6-64DB-11EC-6E2348D9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0D9666-6CC8-FB02-9F58-00286AA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2202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D290-6B7B-9677-66A1-1A6DB37B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77878-A4D7-52FC-D3B5-14E3FA8B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299B0-6266-0868-53B2-4FE3743E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5C955-20A5-4A8C-2516-30209871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357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EAE74-9321-6652-3907-63035E16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DD7A0-E1E1-1381-7206-6434CA5C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9475F-CA6F-BDF9-5FBA-E39508A7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39764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2F175-FF65-342B-FD8E-B203B2D70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42663-0BFE-BC35-85D2-43B5FFDD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30477-58A2-93E5-DBC9-F9178D8D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67948-A93E-2977-71A4-0003F06F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58DBB-CAF9-44AA-3375-547AAB50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F4096-C2A0-400A-B81F-72444CFB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2555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A337-041A-AF48-F71A-767C4C8C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2606E-B0DF-5BDA-15D0-50A10057F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8E56C-A7BA-AA5B-6758-6D0EB60FB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E4089-3BC7-9D2F-294B-12245A6E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3009E-7855-97CA-7FCF-7E98E391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C137B-363A-5D15-43E5-8A450478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7209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8F5AC-DEE7-A198-45E3-0E845C0A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A0E0D-603B-94E6-B6C7-F64C6034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E2F0B-14AF-DBE5-C623-412F735E7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1E541-F0D3-6C4B-A5EC-FEB3BF901F04}" type="datetimeFigureOut">
              <a:rPr lang="en-FR" smtClean="0"/>
              <a:t>10/4/23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E7C29-D329-3D31-6328-27E6C9E36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1DF32-29EC-72CC-90CD-3C69C2A3E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8B3F-0406-E549-BA1B-62E22BA96F4D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52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oodle-medecine.sorbonne-universite.fr/moodle/course/view.php?id=3524#section-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oodle-medecine.sorbonne-universite.fr/moodle/course/view.php?id=3524#section-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-medecine.sorbonne-universite.fr/moodle/course/view.php?id=3524#section-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-medecine.sorbonne-universite.fr/moodle/course/view.php?id=3524#section-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ggle.com/datasets/lasaljaywardena/pneumonia-chest-x-ray-dataset" TargetMode="External"/><Relationship Id="rId4" Type="http://schemas.openxmlformats.org/officeDocument/2006/relationships/hyperlink" Target="https://www.kaggle.com/datasets/safurahajiheidari/kidney-stone-imag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7E98-4C28-2546-2C35-CC2C497E1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5963"/>
            <a:ext cx="9144000" cy="3130768"/>
          </a:xfrm>
        </p:spPr>
        <p:txBody>
          <a:bodyPr>
            <a:normAutofit/>
          </a:bodyPr>
          <a:lstStyle/>
          <a:p>
            <a:r>
              <a:rPr lang="fr-FR" dirty="0"/>
              <a:t>Parcours UEIR - Intelligence artificielle appliquée à la médecine</a:t>
            </a:r>
            <a:endParaRPr lang="en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592BE-1DF0-EC89-8515-616A191DC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23074"/>
            <a:ext cx="9144000" cy="698326"/>
          </a:xfrm>
        </p:spPr>
        <p:txBody>
          <a:bodyPr/>
          <a:lstStyle/>
          <a:p>
            <a:r>
              <a:rPr lang="en-FR" dirty="0"/>
              <a:t>Resp. Ferdinand Dhombres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8A2DFF8-91AB-185F-9B87-652BB2AD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075" y="415578"/>
            <a:ext cx="2586688" cy="126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ccueil - Sorbonne Université - Faculté de Médecine">
            <a:extLst>
              <a:ext uri="{FF2B5EF4-FFF2-40B4-BE49-F238E27FC236}">
                <a16:creationId xmlns:a16="http://schemas.microsoft.com/office/drawing/2014/main" id="{E054092F-7D41-8E1C-0F73-3DC9980BA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92" y="415578"/>
            <a:ext cx="3169008" cy="126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7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CC1B-E4D4-4D18-D170-369572C1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Objectifs du parcours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53C30-FCB8-84C1-CC49-B363A6E44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b="1" dirty="0"/>
              <a:t>Acquérir des bases de programmation en Python</a:t>
            </a:r>
          </a:p>
          <a:p>
            <a:pPr lvl="1"/>
            <a:r>
              <a:rPr lang="en-GB" dirty="0" err="1"/>
              <a:t>introduire</a:t>
            </a:r>
            <a:r>
              <a:rPr lang="en-GB" dirty="0"/>
              <a:t> les concepts de la </a:t>
            </a:r>
            <a:r>
              <a:rPr lang="en-GB" dirty="0" err="1"/>
              <a:t>programmation</a:t>
            </a:r>
            <a:r>
              <a:rPr lang="en-GB" dirty="0"/>
              <a:t> python pour application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l'analyse</a:t>
            </a:r>
            <a:r>
              <a:rPr lang="en-GB" dirty="0"/>
              <a:t> de </a:t>
            </a:r>
            <a:r>
              <a:rPr lang="en-GB" dirty="0" err="1"/>
              <a:t>données</a:t>
            </a:r>
            <a:r>
              <a:rPr lang="en-GB" dirty="0"/>
              <a:t> et la visualisation </a:t>
            </a:r>
          </a:p>
          <a:p>
            <a:pPr lvl="1"/>
            <a:r>
              <a:rPr lang="fr-FR" dirty="0"/>
              <a:t>réaliser des expérimentations de machine </a:t>
            </a:r>
            <a:r>
              <a:rPr lang="fr-FR" dirty="0" err="1"/>
              <a:t>learning</a:t>
            </a:r>
            <a:r>
              <a:rPr lang="fr-FR" dirty="0"/>
              <a:t> sur des données de santé</a:t>
            </a:r>
            <a:r>
              <a:rPr lang="en-FR" dirty="0"/>
              <a:t> avec un niveau de complexité croissante</a:t>
            </a:r>
          </a:p>
          <a:p>
            <a:pPr lvl="1"/>
            <a:endParaRPr lang="en-FR" dirty="0"/>
          </a:p>
          <a:p>
            <a:r>
              <a:rPr lang="en-FR" b="1" dirty="0"/>
              <a:t>Comprendre les procédés d’intelligence artificielle appliqués à la médecine</a:t>
            </a:r>
          </a:p>
          <a:p>
            <a:endParaRPr lang="en-FR" dirty="0"/>
          </a:p>
          <a:p>
            <a:r>
              <a:rPr lang="en-FR" b="1" dirty="0"/>
              <a:t>Connaitre les enjeux de la recherche à l’ère de l’IA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3678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endrier">
            <a:extLst>
              <a:ext uri="{FF2B5EF4-FFF2-40B4-BE49-F238E27FC236}">
                <a16:creationId xmlns:a16="http://schemas.microsoft.com/office/drawing/2014/main" id="{DCE429B3-952F-6C3A-08A3-FEACC6D651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377" r="21964" b="-2"/>
          <a:stretch/>
        </p:blipFill>
        <p:spPr>
          <a:xfrm>
            <a:off x="-1" y="-2"/>
            <a:ext cx="3454401" cy="6858002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F0B516-7C77-2A8A-BCC0-623176D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0" y="173929"/>
            <a:ext cx="5464968" cy="1559301"/>
          </a:xfrm>
        </p:spPr>
        <p:txBody>
          <a:bodyPr>
            <a:normAutofit/>
          </a:bodyPr>
          <a:lstStyle/>
          <a:p>
            <a:r>
              <a:rPr lang="en-FR" sz="4000" dirty="0"/>
              <a:t>Calendrier du parcours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B6B70-9D9A-8F3A-7305-6B3FCFCF5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6500" y="1964986"/>
            <a:ext cx="7616157" cy="427509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400" b="1" dirty="0">
                <a:effectLst/>
                <a:latin typeface="Helvetica Neue" panose="02000503000000020004" pitchFamily="2" charset="0"/>
              </a:rPr>
              <a:t>DFGSM2 : 2x60 </a:t>
            </a:r>
            <a:r>
              <a:rPr lang="en-GB" sz="2400" b="1" dirty="0" err="1">
                <a:effectLst/>
                <a:latin typeface="Helvetica Neue" panose="02000503000000020004" pitchFamily="2" charset="0"/>
              </a:rPr>
              <a:t>heures</a:t>
            </a:r>
            <a:r>
              <a:rPr lang="en-GB" sz="2400" b="1" dirty="0">
                <a:effectLst/>
                <a:latin typeface="Helvetica Neue" panose="02000503000000020004" pitchFamily="2" charset="0"/>
              </a:rPr>
              <a:t> (sur 2x 2 </a:t>
            </a:r>
            <a:r>
              <a:rPr lang="en-GB" sz="2400" b="1" dirty="0" err="1">
                <a:effectLst/>
                <a:latin typeface="Helvetica Neue" panose="02000503000000020004" pitchFamily="2" charset="0"/>
              </a:rPr>
              <a:t>semaines</a:t>
            </a:r>
            <a:r>
              <a:rPr lang="en-GB" sz="2400" b="1" dirty="0">
                <a:effectLst/>
                <a:latin typeface="Helvetica Neue" panose="02000503000000020004" pitchFamily="2" charset="0"/>
              </a:rPr>
              <a:t>) - </a:t>
            </a:r>
          </a:p>
          <a:p>
            <a:pPr lvl="1"/>
            <a:r>
              <a:rPr lang="en-GB" dirty="0">
                <a:latin typeface="Helvetica Neue" panose="02000503000000020004" pitchFamily="2" charset="0"/>
              </a:rPr>
              <a:t>Analyse de </a:t>
            </a:r>
            <a:r>
              <a:rPr lang="en-GB" dirty="0" err="1">
                <a:latin typeface="Helvetica Neue" panose="02000503000000020004" pitchFamily="2" charset="0"/>
              </a:rPr>
              <a:t>Données</a:t>
            </a:r>
            <a:r>
              <a:rPr lang="en-GB" dirty="0">
                <a:latin typeface="Helvetica Neue" panose="02000503000000020004" pitchFamily="2" charset="0"/>
              </a:rPr>
              <a:t> et Python : </a:t>
            </a:r>
            <a:r>
              <a:rPr lang="en-GB" dirty="0">
                <a:effectLst/>
                <a:latin typeface="Helvetica Neue" panose="02000503000000020004" pitchFamily="2" charset="0"/>
              </a:rPr>
              <a:t>11-22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décembre</a:t>
            </a:r>
            <a:r>
              <a:rPr lang="en-GB" dirty="0">
                <a:effectLst/>
                <a:latin typeface="Helvetica Neue" panose="02000503000000020004" pitchFamily="2" charset="0"/>
              </a:rPr>
              <a:t> 2023</a:t>
            </a:r>
          </a:p>
          <a:p>
            <a:pPr lvl="1"/>
            <a:r>
              <a:rPr lang="en-GB" dirty="0">
                <a:effectLst/>
                <a:latin typeface="Helvetica Neue" panose="02000503000000020004" pitchFamily="2" charset="0"/>
              </a:rPr>
              <a:t>Applications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médicales</a:t>
            </a:r>
            <a:r>
              <a:rPr lang="en-GB" dirty="0">
                <a:effectLst/>
                <a:latin typeface="Helvetica Neue" panose="02000503000000020004" pitchFamily="2" charset="0"/>
              </a:rPr>
              <a:t> de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l’IA</a:t>
            </a:r>
            <a:r>
              <a:rPr lang="en-GB" dirty="0">
                <a:effectLst/>
                <a:latin typeface="Helvetica Neue" panose="02000503000000020004" pitchFamily="2" charset="0"/>
              </a:rPr>
              <a:t>: 22-3 Avril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mai</a:t>
            </a:r>
            <a:r>
              <a:rPr lang="en-GB" dirty="0">
                <a:effectLst/>
                <a:latin typeface="Helvetica Neue" panose="02000503000000020004" pitchFamily="2" charset="0"/>
              </a:rPr>
              <a:t> 2024</a:t>
            </a:r>
          </a:p>
          <a:p>
            <a:pPr marL="457200" lvl="1" indent="0">
              <a:buNone/>
            </a:pPr>
            <a:endParaRPr lang="en-GB" dirty="0">
              <a:effectLst/>
              <a:latin typeface="Helvetica Neue" panose="0200050300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effectLst/>
                <a:latin typeface="Helvetica Neue" panose="02000503000000020004" pitchFamily="2" charset="0"/>
              </a:rPr>
              <a:t>DFGSM3 : 2x 30 </a:t>
            </a:r>
            <a:r>
              <a:rPr lang="en-GB" sz="2400" b="1" dirty="0" err="1">
                <a:effectLst/>
                <a:latin typeface="Helvetica Neue" panose="02000503000000020004" pitchFamily="2" charset="0"/>
              </a:rPr>
              <a:t>heures</a:t>
            </a:r>
            <a:r>
              <a:rPr lang="en-GB" sz="2400" b="1" dirty="0">
                <a:effectLst/>
                <a:latin typeface="Helvetica Neue" panose="02000503000000020004" pitchFamily="2" charset="0"/>
              </a:rPr>
              <a:t> (sur 2x 1 </a:t>
            </a:r>
            <a:r>
              <a:rPr lang="en-GB" sz="2400" b="1" dirty="0" err="1">
                <a:effectLst/>
                <a:latin typeface="Helvetica Neue" panose="02000503000000020004" pitchFamily="2" charset="0"/>
              </a:rPr>
              <a:t>semaine</a:t>
            </a:r>
            <a:r>
              <a:rPr lang="en-GB" sz="2400" b="1" dirty="0">
                <a:effectLst/>
                <a:latin typeface="Helvetica Neue" panose="02000503000000020004" pitchFamily="2" charset="0"/>
              </a:rPr>
              <a:t>) 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Helvetica Neue" panose="02000503000000020004" pitchFamily="2" charset="0"/>
              </a:rPr>
              <a:t>Recherche Clinique </a:t>
            </a:r>
            <a:r>
              <a:rPr lang="en-GB" dirty="0" err="1">
                <a:latin typeface="Helvetica Neue" panose="02000503000000020004" pitchFamily="2" charset="0"/>
              </a:rPr>
              <a:t>à</a:t>
            </a:r>
            <a:r>
              <a:rPr lang="en-GB" dirty="0">
                <a:latin typeface="Helvetica Neue" panose="02000503000000020004" pitchFamily="2" charset="0"/>
              </a:rPr>
              <a:t> </a:t>
            </a:r>
            <a:r>
              <a:rPr lang="en-GB" dirty="0" err="1">
                <a:latin typeface="Helvetica Neue" panose="02000503000000020004" pitchFamily="2" charset="0"/>
              </a:rPr>
              <a:t>l’ère</a:t>
            </a:r>
            <a:r>
              <a:rPr lang="en-GB" dirty="0">
                <a:latin typeface="Helvetica Neue" panose="02000503000000020004" pitchFamily="2" charset="0"/>
              </a:rPr>
              <a:t> de </a:t>
            </a:r>
            <a:r>
              <a:rPr lang="en-GB" dirty="0" err="1">
                <a:latin typeface="Helvetica Neue" panose="02000503000000020004" pitchFamily="2" charset="0"/>
              </a:rPr>
              <a:t>l’IA</a:t>
            </a:r>
            <a:r>
              <a:rPr lang="en-GB" dirty="0">
                <a:latin typeface="Helvetica Neue" panose="02000503000000020004" pitchFamily="2" charset="0"/>
              </a:rPr>
              <a:t> : 29-2 Janvier/</a:t>
            </a:r>
            <a:r>
              <a:rPr lang="en-GB" dirty="0" err="1">
                <a:latin typeface="Helvetica Neue" panose="02000503000000020004" pitchFamily="2" charset="0"/>
              </a:rPr>
              <a:t>Fevrier</a:t>
            </a:r>
            <a:r>
              <a:rPr lang="en-GB" dirty="0">
                <a:latin typeface="Helvetica Neue" panose="02000503000000020004" pitchFamily="2" charset="0"/>
              </a:rPr>
              <a:t> 2024</a:t>
            </a:r>
          </a:p>
          <a:p>
            <a:pPr lvl="1"/>
            <a:r>
              <a:rPr lang="en-GB" dirty="0">
                <a:effectLst/>
                <a:latin typeface="Helvetica Neue" panose="02000503000000020004" pitchFamily="2" charset="0"/>
              </a:rPr>
              <a:t>Mon premier reseau de neurone appliqué aux images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médicales</a:t>
            </a:r>
            <a:r>
              <a:rPr lang="en-GB" dirty="0">
                <a:effectLst/>
                <a:latin typeface="Helvetica Neue" panose="02000503000000020004" pitchFamily="2" charset="0"/>
              </a:rPr>
              <a:t> :22-26 – Avril 2024</a:t>
            </a:r>
          </a:p>
          <a:p>
            <a:endParaRPr lang="en-FR" sz="2400" dirty="0"/>
          </a:p>
        </p:txBody>
      </p:sp>
    </p:spTree>
    <p:extLst>
      <p:ext uri="{BB962C8B-B14F-4D97-AF65-F5344CB8AC3E}">
        <p14:creationId xmlns:p14="http://schemas.microsoft.com/office/powerpoint/2010/main" val="72585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003E-1965-F42B-72C3-AB64758AA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Equipe enseignante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71DD-1BFE-696F-4C85-625CF6D2C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4902843" cy="4366831"/>
          </a:xfrm>
        </p:spPr>
        <p:txBody>
          <a:bodyPr>
            <a:normAutofit/>
          </a:bodyPr>
          <a:lstStyle/>
          <a:p>
            <a:r>
              <a:rPr lang="en-GB" sz="2000" dirty="0"/>
              <a:t>B </a:t>
            </a:r>
            <a:r>
              <a:rPr lang="en-GB" sz="2000" dirty="0" err="1"/>
              <a:t>Gregorutti</a:t>
            </a:r>
            <a:endParaRPr lang="en-GB" sz="2000" dirty="0"/>
          </a:p>
          <a:p>
            <a:r>
              <a:rPr lang="en-GB" sz="2000" dirty="0"/>
              <a:t>E </a:t>
            </a:r>
            <a:r>
              <a:rPr lang="en-GB" sz="2000" dirty="0" err="1"/>
              <a:t>Scornet</a:t>
            </a:r>
            <a:r>
              <a:rPr lang="en-GB" sz="2000" dirty="0"/>
              <a:t> </a:t>
            </a:r>
          </a:p>
          <a:p>
            <a:r>
              <a:rPr lang="en-GB" sz="2000" dirty="0"/>
              <a:t>F Dhombres</a:t>
            </a:r>
          </a:p>
          <a:p>
            <a:r>
              <a:rPr lang="en-GB" sz="2000" dirty="0"/>
              <a:t>A </a:t>
            </a:r>
            <a:r>
              <a:rPr lang="en-GB" sz="2000" dirty="0" err="1"/>
              <a:t>Redjal</a:t>
            </a:r>
            <a:endParaRPr lang="en-GB" sz="2000" dirty="0"/>
          </a:p>
          <a:p>
            <a:r>
              <a:rPr lang="en-GB" sz="2000" dirty="0"/>
              <a:t>A </a:t>
            </a:r>
            <a:r>
              <a:rPr lang="en-GB" sz="2000" dirty="0" err="1"/>
              <a:t>Lamazière</a:t>
            </a:r>
            <a:endParaRPr lang="en-GB" sz="2000" dirty="0"/>
          </a:p>
          <a:p>
            <a:r>
              <a:rPr lang="en-GB" sz="2000" dirty="0"/>
              <a:t>A </a:t>
            </a:r>
            <a:r>
              <a:rPr lang="en-GB" sz="2000" dirty="0" err="1"/>
              <a:t>Molto</a:t>
            </a:r>
            <a:endParaRPr lang="en-GB" sz="2000" dirty="0"/>
          </a:p>
          <a:p>
            <a:endParaRPr lang="en-FR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E7EE4E-46B2-B5AF-C647-A6D4F6904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758" y="3848279"/>
            <a:ext cx="2586688" cy="126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ccueil - Sorbonne Université - Faculté de Médecine">
            <a:extLst>
              <a:ext uri="{FF2B5EF4-FFF2-40B4-BE49-F238E27FC236}">
                <a16:creationId xmlns:a16="http://schemas.microsoft.com/office/drawing/2014/main" id="{61403218-7918-AAB9-907A-22656D091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598" y="1825625"/>
            <a:ext cx="3169008" cy="126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69A994-34D4-A910-F9D5-2FA67D621176}"/>
              </a:ext>
            </a:extLst>
          </p:cNvPr>
          <p:cNvSpPr txBox="1"/>
          <p:nvPr/>
        </p:nvSpPr>
        <p:spPr>
          <a:xfrm>
            <a:off x="3046071" y="3203028"/>
            <a:ext cx="60998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L </a:t>
            </a:r>
            <a:r>
              <a:rPr lang="en-GB" sz="2000" dirty="0" err="1"/>
              <a:t>Rozenblum</a:t>
            </a:r>
            <a:endParaRPr lang="en-GB" sz="2000" dirty="0"/>
          </a:p>
          <a:p>
            <a:r>
              <a:rPr lang="en-GB" sz="2000" dirty="0"/>
              <a:t>D </a:t>
            </a:r>
            <a:r>
              <a:rPr lang="en-GB" sz="2000" dirty="0" err="1"/>
              <a:t>Bau</a:t>
            </a:r>
            <a:endParaRPr lang="en-GB" sz="2000" dirty="0"/>
          </a:p>
          <a:p>
            <a:r>
              <a:rPr lang="en-GB" sz="2000" dirty="0"/>
              <a:t>I </a:t>
            </a:r>
            <a:r>
              <a:rPr lang="en-GB" sz="2000" dirty="0" err="1"/>
              <a:t>Thomassin</a:t>
            </a:r>
            <a:endParaRPr lang="en-GB" sz="2000" dirty="0"/>
          </a:p>
          <a:p>
            <a:r>
              <a:rPr lang="en-GB" sz="2000" dirty="0"/>
              <a:t>X </a:t>
            </a:r>
            <a:r>
              <a:rPr lang="en-GB" sz="2000" dirty="0" err="1"/>
              <a:t>Tannier</a:t>
            </a:r>
            <a:endParaRPr lang="en-GB" sz="2000" dirty="0"/>
          </a:p>
          <a:p>
            <a:r>
              <a:rPr lang="en-GB" sz="2000" dirty="0"/>
              <a:t>R </a:t>
            </a:r>
            <a:r>
              <a:rPr lang="en-GB" sz="2000" dirty="0" err="1"/>
              <a:t>Piarroux</a:t>
            </a:r>
            <a:endParaRPr lang="en-GB" sz="2000" dirty="0"/>
          </a:p>
          <a:p>
            <a:r>
              <a:rPr lang="en-GB" sz="2000" dirty="0"/>
              <a:t>A </a:t>
            </a:r>
            <a:r>
              <a:rPr lang="en-GB" sz="2000" dirty="0" err="1"/>
              <a:t>Godmer</a:t>
            </a:r>
            <a:endParaRPr lang="en-GB" sz="2000" dirty="0"/>
          </a:p>
          <a:p>
            <a:r>
              <a:rPr lang="en-GB" sz="2000" dirty="0"/>
              <a:t>M </a:t>
            </a:r>
            <a:r>
              <a:rPr lang="en-GB" sz="2000" dirty="0" err="1"/>
              <a:t>Svrek</a:t>
            </a:r>
            <a:endParaRPr lang="en-GB" sz="2000" dirty="0"/>
          </a:p>
          <a:p>
            <a:r>
              <a:rPr lang="en-GB" sz="2000" dirty="0"/>
              <a:t>F </a:t>
            </a:r>
            <a:r>
              <a:rPr lang="en-GB" sz="2000" dirty="0" err="1"/>
              <a:t>Delhommeau</a:t>
            </a:r>
            <a:endParaRPr lang="en-FR" sz="2000" dirty="0"/>
          </a:p>
        </p:txBody>
      </p:sp>
    </p:spTree>
    <p:extLst>
      <p:ext uri="{BB962C8B-B14F-4D97-AF65-F5344CB8AC3E}">
        <p14:creationId xmlns:p14="http://schemas.microsoft.com/office/powerpoint/2010/main" val="357337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61E9-B41C-9191-D766-FEAB82C1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hlinkClick r:id="rId2"/>
              </a:rPr>
              <a:t>UE SEMESTRE 1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0EEE4-BAB8-9B5D-B3C5-06ED48E5D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45" y="2141537"/>
            <a:ext cx="6467722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Objectif : </a:t>
            </a:r>
            <a:r>
              <a:rPr lang="en-GB" dirty="0" err="1"/>
              <a:t>introduire</a:t>
            </a:r>
            <a:r>
              <a:rPr lang="en-GB" dirty="0"/>
              <a:t> les concepts de la </a:t>
            </a:r>
            <a:r>
              <a:rPr lang="en-GB" dirty="0" err="1"/>
              <a:t>programmation</a:t>
            </a:r>
            <a:r>
              <a:rPr lang="en-GB" dirty="0"/>
              <a:t> python pour application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l'analyse</a:t>
            </a:r>
            <a:r>
              <a:rPr lang="en-GB" dirty="0"/>
              <a:t> de </a:t>
            </a:r>
            <a:r>
              <a:rPr lang="en-GB" dirty="0" err="1"/>
              <a:t>données</a:t>
            </a:r>
            <a:r>
              <a:rPr lang="en-GB" dirty="0"/>
              <a:t> et la visualisation</a:t>
            </a:r>
          </a:p>
          <a:p>
            <a:r>
              <a:rPr lang="en-GB" dirty="0" err="1"/>
              <a:t>Présentiel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Introduction </a:t>
            </a:r>
          </a:p>
          <a:p>
            <a:pPr lvl="1"/>
            <a:r>
              <a:rPr lang="en-GB" dirty="0" err="1"/>
              <a:t>Présentation</a:t>
            </a:r>
            <a:r>
              <a:rPr lang="en-GB" dirty="0"/>
              <a:t> et installation de python, revue des </a:t>
            </a:r>
            <a:r>
              <a:rPr lang="en-GB" dirty="0" err="1"/>
              <a:t>outils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Bases de la </a:t>
            </a:r>
            <a:r>
              <a:rPr lang="en-GB" dirty="0" err="1"/>
              <a:t>programmation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Structures de </a:t>
            </a:r>
            <a:r>
              <a:rPr lang="en-GB" dirty="0" err="1"/>
              <a:t>données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Initiation aux </a:t>
            </a:r>
            <a:r>
              <a:rPr lang="en-GB" dirty="0" err="1"/>
              <a:t>outils</a:t>
            </a:r>
            <a:r>
              <a:rPr lang="en-GB" dirty="0"/>
              <a:t> de manipulation et visualisation de </a:t>
            </a:r>
            <a:r>
              <a:rPr lang="en-GB" dirty="0" err="1"/>
              <a:t>données</a:t>
            </a:r>
            <a:r>
              <a:rPr lang="en-GB" dirty="0"/>
              <a:t> NumPy / Pandas / Matplotlib et Seaborn </a:t>
            </a:r>
          </a:p>
          <a:p>
            <a:pPr lvl="1"/>
            <a:r>
              <a:rPr lang="en-GB" dirty="0" err="1"/>
              <a:t>Librairie</a:t>
            </a:r>
            <a:r>
              <a:rPr lang="en-GB" dirty="0"/>
              <a:t> </a:t>
            </a:r>
            <a:r>
              <a:rPr lang="en-GB" dirty="0" err="1"/>
              <a:t>Statsmodels</a:t>
            </a:r>
            <a:r>
              <a:rPr lang="en-GB" dirty="0"/>
              <a:t> pour la </a:t>
            </a:r>
            <a:r>
              <a:rPr lang="en-GB" dirty="0" err="1"/>
              <a:t>modélisation</a:t>
            </a:r>
            <a:r>
              <a:rPr lang="en-GB" dirty="0"/>
              <a:t> </a:t>
            </a:r>
            <a:r>
              <a:rPr lang="en-GB" dirty="0" err="1"/>
              <a:t>statistique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294FC4-4E3F-ED45-9A74-02DA4F2CF321}"/>
              </a:ext>
            </a:extLst>
          </p:cNvPr>
          <p:cNvSpPr txBox="1"/>
          <p:nvPr/>
        </p:nvSpPr>
        <p:spPr>
          <a:xfrm rot="16200000">
            <a:off x="4790107" y="3358350"/>
            <a:ext cx="5428903" cy="11237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GB" sz="2400" dirty="0" err="1"/>
              <a:t>OpenClassrooms</a:t>
            </a:r>
            <a:r>
              <a:rPr lang="en-GB" sz="2400" dirty="0"/>
              <a:t> </a:t>
            </a:r>
          </a:p>
          <a:p>
            <a:pPr algn="ctr"/>
            <a:r>
              <a:rPr lang="en-GB" sz="2400" dirty="0" err="1"/>
              <a:t>à</a:t>
            </a:r>
            <a:r>
              <a:rPr lang="en-GB" sz="2400" dirty="0"/>
              <a:t> faire dans </a:t>
            </a:r>
            <a:r>
              <a:rPr lang="en-GB" sz="2400" dirty="0" err="1"/>
              <a:t>l’ordre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C325C-185D-0821-79E0-1DA2AA9D8CBC}"/>
              </a:ext>
            </a:extLst>
          </p:cNvPr>
          <p:cNvSpPr txBox="1"/>
          <p:nvPr/>
        </p:nvSpPr>
        <p:spPr>
          <a:xfrm>
            <a:off x="8359267" y="2141537"/>
            <a:ext cx="383273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Atelier </a:t>
            </a:r>
            <a:r>
              <a:rPr lang="en-GB" sz="2800" dirty="0" err="1"/>
              <a:t>d’application</a:t>
            </a:r>
            <a:r>
              <a:rPr lang="en-GB" sz="28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Combiner, </a:t>
            </a:r>
            <a:r>
              <a:rPr lang="en-GB" dirty="0" err="1"/>
              <a:t>fusionner</a:t>
            </a:r>
            <a:r>
              <a:rPr lang="en-GB" dirty="0"/>
              <a:t>, </a:t>
            </a:r>
            <a:r>
              <a:rPr lang="en-GB" dirty="0" err="1"/>
              <a:t>extraire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Faire des analyses </a:t>
            </a:r>
            <a:r>
              <a:rPr lang="en-GB" dirty="0" err="1"/>
              <a:t>statistiques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Visualiser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9DD0E96-189B-5B11-0449-7D849842F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375" y="293160"/>
            <a:ext cx="2562733" cy="125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AB6AEE-C864-76AE-AC2E-D97FA35AA1F4}"/>
              </a:ext>
            </a:extLst>
          </p:cNvPr>
          <p:cNvSpPr txBox="1"/>
          <p:nvPr/>
        </p:nvSpPr>
        <p:spPr>
          <a:xfrm>
            <a:off x="190500" y="1444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Analyse de </a:t>
            </a:r>
            <a:r>
              <a:rPr lang="en-GB" dirty="0" err="1">
                <a:latin typeface="Helvetica Neue" panose="02000503000000020004" pitchFamily="2" charset="0"/>
              </a:rPr>
              <a:t>Données</a:t>
            </a:r>
            <a:r>
              <a:rPr lang="en-GB" dirty="0">
                <a:latin typeface="Helvetica Neue" panose="02000503000000020004" pitchFamily="2" charset="0"/>
              </a:rPr>
              <a:t> et Python </a:t>
            </a:r>
            <a:endParaRPr lang="en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DAD70-1182-B9AE-10B9-61035A7D9429}"/>
              </a:ext>
            </a:extLst>
          </p:cNvPr>
          <p:cNvSpPr txBox="1"/>
          <p:nvPr/>
        </p:nvSpPr>
        <p:spPr>
          <a:xfrm>
            <a:off x="846667" y="13213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Respondables</a:t>
            </a:r>
            <a:r>
              <a:rPr lang="en-GB" dirty="0"/>
              <a:t> B GREGORUTTI / E SCORNET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2E0C0A-7BED-6FCA-1637-53B484151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8658" y="6103923"/>
            <a:ext cx="2971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3206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61E9-B41C-9191-D766-FEAB82C1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hlinkClick r:id="rId2"/>
              </a:rPr>
              <a:t>UE SEMESTRE 2</a:t>
            </a:r>
            <a:endParaRPr lang="en-F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EFC951-DEE4-8B8D-822E-219482DF4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8098"/>
          <a:stretch/>
        </p:blipFill>
        <p:spPr>
          <a:xfrm>
            <a:off x="1797398" y="1690688"/>
            <a:ext cx="9435403" cy="519476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5E4228F-9237-D0DA-D43D-2D03C035F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471" y="114928"/>
            <a:ext cx="271258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303F19-5578-AA1C-7B76-497AD64A111E}"/>
              </a:ext>
            </a:extLst>
          </p:cNvPr>
          <p:cNvSpPr txBox="1"/>
          <p:nvPr/>
        </p:nvSpPr>
        <p:spPr>
          <a:xfrm>
            <a:off x="190500" y="1444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IA et applications </a:t>
            </a:r>
            <a:r>
              <a:rPr lang="en-GB" dirty="0" err="1">
                <a:latin typeface="Helvetica Neue" panose="02000503000000020004" pitchFamily="2" charset="0"/>
              </a:rPr>
              <a:t>en</a:t>
            </a:r>
            <a:r>
              <a:rPr lang="en-GB" dirty="0">
                <a:latin typeface="Helvetica Neue" panose="02000503000000020004" pitchFamily="2" charset="0"/>
              </a:rPr>
              <a:t> </a:t>
            </a:r>
            <a:r>
              <a:rPr lang="en-GB" dirty="0" err="1">
                <a:latin typeface="Helvetica Neue" panose="02000503000000020004" pitchFamily="2" charset="0"/>
              </a:rPr>
              <a:t>médecine</a:t>
            </a:r>
            <a:endParaRPr lang="en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90BB58-DEE2-CBD8-29AC-103E6C0BCD6F}"/>
              </a:ext>
            </a:extLst>
          </p:cNvPr>
          <p:cNvSpPr txBox="1"/>
          <p:nvPr/>
        </p:nvSpPr>
        <p:spPr>
          <a:xfrm>
            <a:off x="838200" y="13213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R</a:t>
            </a:r>
            <a:r>
              <a:rPr lang="en-FR" dirty="0"/>
              <a:t>esp. Ferdinand Dhombres</a:t>
            </a:r>
          </a:p>
        </p:txBody>
      </p:sp>
    </p:spTree>
    <p:extLst>
      <p:ext uri="{BB962C8B-B14F-4D97-AF65-F5344CB8AC3E}">
        <p14:creationId xmlns:p14="http://schemas.microsoft.com/office/powerpoint/2010/main" val="269266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61E9-B41C-9191-D766-FEAB82C1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hlinkClick r:id="rId3"/>
              </a:rPr>
              <a:t>UE SEMESTRE 3</a:t>
            </a:r>
            <a:endParaRPr lang="en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3376E0-5090-819F-8463-42CF3E098516}"/>
              </a:ext>
            </a:extLst>
          </p:cNvPr>
          <p:cNvSpPr txBox="1"/>
          <p:nvPr/>
        </p:nvSpPr>
        <p:spPr>
          <a:xfrm>
            <a:off x="215900" y="1804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ffectLst/>
                <a:latin typeface="Helvetica Neue" panose="02000503000000020004" pitchFamily="2" charset="0"/>
              </a:rPr>
              <a:t>Principe de la recherche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clinique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à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l’ère</a:t>
            </a:r>
            <a:r>
              <a:rPr lang="en-GB" dirty="0">
                <a:effectLst/>
                <a:latin typeface="Helvetica Neue" panose="02000503000000020004" pitchFamily="2" charset="0"/>
              </a:rPr>
              <a:t> de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l’IA</a:t>
            </a:r>
            <a:endParaRPr lang="en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51ACDF-E875-D9E5-EA91-B9D4330A331E}"/>
              </a:ext>
            </a:extLst>
          </p:cNvPr>
          <p:cNvSpPr txBox="1"/>
          <p:nvPr/>
        </p:nvSpPr>
        <p:spPr>
          <a:xfrm>
            <a:off x="838200" y="13213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R</a:t>
            </a:r>
            <a:r>
              <a:rPr lang="en-FR" dirty="0"/>
              <a:t>esp. Ana MOLTO.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57A958-72A7-3CBB-02F1-9E51419C9C81}"/>
              </a:ext>
            </a:extLst>
          </p:cNvPr>
          <p:cNvSpPr txBox="1">
            <a:spLocks/>
          </p:cNvSpPr>
          <p:nvPr/>
        </p:nvSpPr>
        <p:spPr>
          <a:xfrm>
            <a:off x="419100" y="1875354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>
              <a:spcBef>
                <a:spcPts val="0"/>
              </a:spcBef>
            </a:pPr>
            <a:r>
              <a:rPr lang="en-GB" sz="1800" b="1" dirty="0">
                <a:solidFill>
                  <a:srgbClr val="000000"/>
                </a:solidFill>
              </a:rPr>
              <a:t>1)</a:t>
            </a:r>
            <a:r>
              <a:rPr lang="en-GB" sz="1800" dirty="0">
                <a:solidFill>
                  <a:srgbClr val="000000"/>
                </a:solidFill>
              </a:rPr>
              <a:t>    </a:t>
            </a:r>
            <a:r>
              <a:rPr lang="en-GB" sz="1800" b="1" dirty="0">
                <a:solidFill>
                  <a:srgbClr val="000000"/>
                </a:solidFill>
              </a:rPr>
              <a:t>Le </a:t>
            </a:r>
            <a:r>
              <a:rPr lang="en-GB" sz="1800" b="1" dirty="0" err="1">
                <a:solidFill>
                  <a:srgbClr val="000000"/>
                </a:solidFill>
              </a:rPr>
              <a:t>mythe</a:t>
            </a:r>
            <a:r>
              <a:rPr lang="en-GB" sz="1800" b="1" dirty="0">
                <a:solidFill>
                  <a:srgbClr val="000000"/>
                </a:solidFill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</a:rPr>
              <a:t>l’IA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b="1" dirty="0" err="1">
                <a:solidFill>
                  <a:srgbClr val="000000"/>
                </a:solidFill>
              </a:rPr>
              <a:t>en</a:t>
            </a:r>
            <a:r>
              <a:rPr lang="en-GB" sz="1800" b="1" dirty="0">
                <a:solidFill>
                  <a:srgbClr val="000000"/>
                </a:solidFill>
              </a:rPr>
              <a:t> recherche </a:t>
            </a:r>
            <a:r>
              <a:rPr lang="en-GB" sz="1800" b="1" dirty="0" err="1">
                <a:solidFill>
                  <a:srgbClr val="000000"/>
                </a:solidFill>
              </a:rPr>
              <a:t>clinique</a:t>
            </a:r>
            <a:r>
              <a:rPr lang="en-GB" sz="1800" b="1" dirty="0">
                <a:solidFill>
                  <a:srgbClr val="000000"/>
                </a:solidFill>
              </a:rPr>
              <a:t> – (3h) </a:t>
            </a:r>
            <a:endParaRPr lang="en-GB" sz="1800" dirty="0">
              <a:solidFill>
                <a:srgbClr val="000000"/>
              </a:solidFill>
            </a:endParaRP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Introduction aux </a:t>
            </a:r>
            <a:r>
              <a:rPr lang="en-GB" sz="1800" dirty="0" err="1">
                <a:solidFill>
                  <a:srgbClr val="000000"/>
                </a:solidFill>
              </a:rPr>
              <a:t>principes</a:t>
            </a:r>
            <a:r>
              <a:rPr lang="en-GB" sz="1800" dirty="0">
                <a:solidFill>
                  <a:srgbClr val="000000"/>
                </a:solidFill>
              </a:rPr>
              <a:t> de la recherche Clinique </a:t>
            </a:r>
          </a:p>
          <a:p>
            <a:pPr marL="1143000">
              <a:spcBef>
                <a:spcPts val="0"/>
              </a:spcBef>
            </a:pPr>
            <a:r>
              <a:rPr lang="en-GB" sz="1800" dirty="0" err="1">
                <a:solidFill>
                  <a:srgbClr val="000000"/>
                </a:solidFill>
              </a:rPr>
              <a:t>Considérations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éthiques</a:t>
            </a:r>
            <a:r>
              <a:rPr lang="en-GB" sz="1800" dirty="0">
                <a:solidFill>
                  <a:srgbClr val="000000"/>
                </a:solidFill>
              </a:rPr>
              <a:t> et </a:t>
            </a:r>
            <a:r>
              <a:rPr lang="en-GB" sz="1800" dirty="0" err="1">
                <a:solidFill>
                  <a:srgbClr val="000000"/>
                </a:solidFill>
              </a:rPr>
              <a:t>défis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juridiques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en</a:t>
            </a:r>
            <a:r>
              <a:rPr lang="en-GB" sz="1800" dirty="0">
                <a:solidFill>
                  <a:srgbClr val="000000"/>
                </a:solidFill>
              </a:rPr>
              <a:t> recherche </a:t>
            </a:r>
            <a:r>
              <a:rPr lang="en-GB" sz="1800" dirty="0" err="1">
                <a:solidFill>
                  <a:srgbClr val="000000"/>
                </a:solidFill>
              </a:rPr>
              <a:t>clinique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à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l’ère</a:t>
            </a:r>
            <a:r>
              <a:rPr lang="en-GB" sz="1800" dirty="0">
                <a:solidFill>
                  <a:srgbClr val="000000"/>
                </a:solidFill>
              </a:rPr>
              <a:t> de </a:t>
            </a:r>
            <a:r>
              <a:rPr lang="en-GB" sz="1800" dirty="0" err="1">
                <a:solidFill>
                  <a:srgbClr val="000000"/>
                </a:solidFill>
              </a:rPr>
              <a:t>l’IA</a:t>
            </a:r>
            <a:endParaRPr lang="en-GB" sz="1800" dirty="0">
              <a:solidFill>
                <a:srgbClr val="0070C0"/>
              </a:solidFill>
            </a:endParaRPr>
          </a:p>
          <a:p>
            <a:pPr marL="1143000"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</a:endParaRPr>
          </a:p>
          <a:p>
            <a:pPr marL="685800">
              <a:spcBef>
                <a:spcPts val="0"/>
              </a:spcBef>
            </a:pPr>
            <a:r>
              <a:rPr lang="en-GB" sz="1800" b="1" dirty="0">
                <a:solidFill>
                  <a:srgbClr val="000000"/>
                </a:solidFill>
              </a:rPr>
              <a:t>2)</a:t>
            </a:r>
            <a:r>
              <a:rPr lang="en-GB" sz="1800" dirty="0">
                <a:solidFill>
                  <a:srgbClr val="000000"/>
                </a:solidFill>
              </a:rPr>
              <a:t>    </a:t>
            </a:r>
            <a:r>
              <a:rPr lang="en-GB" sz="1800" b="1" dirty="0" err="1">
                <a:solidFill>
                  <a:srgbClr val="000000"/>
                </a:solidFill>
              </a:rPr>
              <a:t>Biais</a:t>
            </a:r>
            <a:r>
              <a:rPr lang="en-GB" sz="1800" b="1" dirty="0">
                <a:solidFill>
                  <a:srgbClr val="000000"/>
                </a:solidFill>
              </a:rPr>
              <a:t> et IA – (3h) </a:t>
            </a:r>
            <a:endParaRPr lang="en-GB" sz="1800" dirty="0">
              <a:solidFill>
                <a:srgbClr val="000000"/>
              </a:solidFill>
            </a:endParaRP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a.     Comment </a:t>
            </a:r>
            <a:r>
              <a:rPr lang="en-GB" sz="1800" dirty="0" err="1">
                <a:solidFill>
                  <a:srgbClr val="000000"/>
                </a:solidFill>
              </a:rPr>
              <a:t>développer</a:t>
            </a:r>
            <a:r>
              <a:rPr lang="en-GB" sz="1800" dirty="0">
                <a:solidFill>
                  <a:srgbClr val="000000"/>
                </a:solidFill>
              </a:rPr>
              <a:t> un score de </a:t>
            </a:r>
            <a:r>
              <a:rPr lang="en-GB" sz="1800" dirty="0" err="1">
                <a:solidFill>
                  <a:srgbClr val="000000"/>
                </a:solidFill>
              </a:rPr>
              <a:t>prédiction</a:t>
            </a:r>
            <a:r>
              <a:rPr lang="en-GB" sz="1800" dirty="0">
                <a:solidFill>
                  <a:srgbClr val="000000"/>
                </a:solidFill>
              </a:rPr>
              <a:t> </a:t>
            </a: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b.     </a:t>
            </a:r>
            <a:r>
              <a:rPr lang="en-GB" sz="1800" dirty="0" err="1">
                <a:solidFill>
                  <a:srgbClr val="000000"/>
                </a:solidFill>
              </a:rPr>
              <a:t>Quelles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particularités</a:t>
            </a:r>
            <a:r>
              <a:rPr lang="en-GB" sz="1800" dirty="0">
                <a:solidFill>
                  <a:srgbClr val="000000"/>
                </a:solidFill>
              </a:rPr>
              <a:t> pour </a:t>
            </a:r>
            <a:r>
              <a:rPr lang="en-GB" sz="1800" dirty="0" err="1">
                <a:solidFill>
                  <a:srgbClr val="000000"/>
                </a:solidFill>
              </a:rPr>
              <a:t>l’IA</a:t>
            </a:r>
            <a:r>
              <a:rPr lang="en-GB" sz="1800" dirty="0">
                <a:solidFill>
                  <a:srgbClr val="000000"/>
                </a:solidFill>
              </a:rPr>
              <a:t> ?</a:t>
            </a: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c.     </a:t>
            </a:r>
            <a:r>
              <a:rPr lang="en-GB" sz="1800" dirty="0" err="1">
                <a:solidFill>
                  <a:srgbClr val="000000"/>
                </a:solidFill>
              </a:rPr>
              <a:t>Quels</a:t>
            </a:r>
            <a:r>
              <a:rPr lang="en-GB" sz="1800" dirty="0">
                <a:solidFill>
                  <a:srgbClr val="000000"/>
                </a:solidFill>
              </a:rPr>
              <a:t> types </a:t>
            </a:r>
            <a:r>
              <a:rPr lang="en-GB" sz="1800" dirty="0" err="1">
                <a:solidFill>
                  <a:srgbClr val="000000"/>
                </a:solidFill>
              </a:rPr>
              <a:t>d’IA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en</a:t>
            </a:r>
            <a:r>
              <a:rPr lang="en-GB" sz="1800" dirty="0">
                <a:solidFill>
                  <a:srgbClr val="000000"/>
                </a:solidFill>
              </a:rPr>
              <a:t> recherche </a:t>
            </a:r>
            <a:r>
              <a:rPr lang="en-GB" sz="1800" dirty="0" err="1">
                <a:solidFill>
                  <a:srgbClr val="000000"/>
                </a:solidFill>
              </a:rPr>
              <a:t>clinique</a:t>
            </a:r>
            <a:r>
              <a:rPr lang="en-GB" sz="1800" dirty="0">
                <a:solidFill>
                  <a:srgbClr val="000000"/>
                </a:solidFill>
              </a:rPr>
              <a:t> et </a:t>
            </a:r>
            <a:r>
              <a:rPr lang="en-GB" sz="1800" dirty="0" err="1">
                <a:solidFill>
                  <a:srgbClr val="000000"/>
                </a:solidFill>
              </a:rPr>
              <a:t>quels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modèles</a:t>
            </a:r>
            <a:r>
              <a:rPr lang="en-GB" sz="1800" dirty="0">
                <a:solidFill>
                  <a:srgbClr val="000000"/>
                </a:solidFill>
              </a:rPr>
              <a:t> ? </a:t>
            </a:r>
          </a:p>
          <a:p>
            <a:pPr marL="1143000"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</a:endParaRPr>
          </a:p>
          <a:p>
            <a:pPr marL="685800">
              <a:spcBef>
                <a:spcPts val="0"/>
              </a:spcBef>
            </a:pPr>
            <a:r>
              <a:rPr lang="en-GB" sz="1800" b="1" dirty="0">
                <a:solidFill>
                  <a:srgbClr val="000000"/>
                </a:solidFill>
              </a:rPr>
              <a:t>3)</a:t>
            </a:r>
            <a:r>
              <a:rPr lang="en-GB" sz="1800" dirty="0">
                <a:solidFill>
                  <a:srgbClr val="000000"/>
                </a:solidFill>
              </a:rPr>
              <a:t>    </a:t>
            </a:r>
            <a:r>
              <a:rPr lang="en-GB" sz="1800" b="1" dirty="0">
                <a:solidFill>
                  <a:srgbClr val="000000"/>
                </a:solidFill>
              </a:rPr>
              <a:t>Applications </a:t>
            </a:r>
            <a:r>
              <a:rPr lang="en-GB" sz="1800" b="1" dirty="0" err="1">
                <a:solidFill>
                  <a:srgbClr val="000000"/>
                </a:solidFill>
              </a:rPr>
              <a:t>en</a:t>
            </a:r>
            <a:r>
              <a:rPr lang="en-GB" sz="1800" b="1" dirty="0">
                <a:solidFill>
                  <a:srgbClr val="000000"/>
                </a:solidFill>
              </a:rPr>
              <a:t> recherche </a:t>
            </a:r>
            <a:r>
              <a:rPr lang="en-GB" sz="1800" b="1" dirty="0" err="1">
                <a:solidFill>
                  <a:srgbClr val="000000"/>
                </a:solidFill>
              </a:rPr>
              <a:t>clinique</a:t>
            </a:r>
            <a:r>
              <a:rPr lang="en-GB" sz="1800" b="1" dirty="0">
                <a:solidFill>
                  <a:srgbClr val="000000"/>
                </a:solidFill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</a:rPr>
              <a:t>l’IA</a:t>
            </a:r>
            <a:r>
              <a:rPr lang="en-GB" sz="1800" b="1" dirty="0">
                <a:solidFill>
                  <a:srgbClr val="000000"/>
                </a:solidFill>
              </a:rPr>
              <a:t> (6h)</a:t>
            </a:r>
            <a:endParaRPr lang="en-GB" sz="1800" dirty="0">
              <a:solidFill>
                <a:srgbClr val="000000"/>
              </a:solidFill>
            </a:endParaRP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a.     IA et bases de </a:t>
            </a:r>
            <a:r>
              <a:rPr lang="en-GB" sz="1800" dirty="0" err="1">
                <a:solidFill>
                  <a:srgbClr val="000000"/>
                </a:solidFill>
              </a:rPr>
              <a:t>données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massives</a:t>
            </a:r>
            <a:r>
              <a:rPr lang="en-GB" sz="1800" dirty="0">
                <a:solidFill>
                  <a:srgbClr val="000000"/>
                </a:solidFill>
              </a:rPr>
              <a:t> – IA et pharmaco-</a:t>
            </a:r>
            <a:r>
              <a:rPr lang="en-GB" sz="1800" dirty="0" err="1">
                <a:solidFill>
                  <a:srgbClr val="000000"/>
                </a:solidFill>
              </a:rPr>
              <a:t>épidémiologie</a:t>
            </a:r>
            <a:r>
              <a:rPr lang="en-GB" sz="1800" dirty="0">
                <a:solidFill>
                  <a:srgbClr val="000000"/>
                </a:solidFill>
              </a:rPr>
              <a:t> - </a:t>
            </a: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b.     IA et OMICS </a:t>
            </a: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c.     IA et </a:t>
            </a:r>
            <a:r>
              <a:rPr lang="en-GB" sz="1800" dirty="0" err="1">
                <a:solidFill>
                  <a:srgbClr val="000000"/>
                </a:solidFill>
              </a:rPr>
              <a:t>télé-santé</a:t>
            </a:r>
            <a:r>
              <a:rPr lang="en-GB" sz="1800" dirty="0">
                <a:solidFill>
                  <a:srgbClr val="000000"/>
                </a:solidFill>
              </a:rPr>
              <a:t> </a:t>
            </a:r>
          </a:p>
          <a:p>
            <a:pPr marL="1143000"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</a:rPr>
              <a:t>d.     IA et </a:t>
            </a:r>
            <a:r>
              <a:rPr lang="en-GB" sz="1800" dirty="0" err="1">
                <a:solidFill>
                  <a:srgbClr val="000000"/>
                </a:solidFill>
              </a:rPr>
              <a:t>comportement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>
                <a:solidFill>
                  <a:srgbClr val="000000"/>
                </a:solidFill>
              </a:rPr>
              <a:t>humain</a:t>
            </a:r>
            <a:endParaRPr lang="en-GB" sz="1800" dirty="0">
              <a:solidFill>
                <a:srgbClr val="000000"/>
              </a:solidFill>
            </a:endParaRPr>
          </a:p>
          <a:p>
            <a:pPr marL="914400" indent="0">
              <a:spcBef>
                <a:spcPts val="0"/>
              </a:spcBef>
              <a:buNone/>
            </a:pPr>
            <a:endParaRPr lang="en-GB" sz="1800" dirty="0">
              <a:solidFill>
                <a:srgbClr val="000000"/>
              </a:solidFill>
            </a:endParaRPr>
          </a:p>
          <a:p>
            <a:pPr marL="450215" indent="180340">
              <a:spcBef>
                <a:spcPts val="0"/>
              </a:spcBef>
            </a:pPr>
            <a:r>
              <a:rPr lang="en-GB" sz="1800" b="1" dirty="0">
                <a:solidFill>
                  <a:srgbClr val="000000"/>
                </a:solidFill>
              </a:rPr>
              <a:t>4)      Mini </a:t>
            </a:r>
            <a:r>
              <a:rPr lang="en-GB" sz="1800" b="1" dirty="0" err="1">
                <a:solidFill>
                  <a:srgbClr val="000000"/>
                </a:solidFill>
              </a:rPr>
              <a:t>congrès</a:t>
            </a:r>
            <a:r>
              <a:rPr lang="en-GB" sz="1800" b="1" dirty="0">
                <a:solidFill>
                  <a:srgbClr val="000000"/>
                </a:solidFill>
              </a:rPr>
              <a:t> : LCA d’un article </a:t>
            </a:r>
            <a:r>
              <a:rPr lang="en-GB" sz="1800" b="1" dirty="0" err="1">
                <a:solidFill>
                  <a:srgbClr val="000000"/>
                </a:solidFill>
              </a:rPr>
              <a:t>d’étude</a:t>
            </a:r>
            <a:r>
              <a:rPr lang="en-GB" sz="1800" b="1" dirty="0">
                <a:solidFill>
                  <a:srgbClr val="000000"/>
                </a:solidFill>
              </a:rPr>
              <a:t> de recherche </a:t>
            </a:r>
            <a:r>
              <a:rPr lang="en-GB" sz="1800" b="1" dirty="0" err="1">
                <a:solidFill>
                  <a:srgbClr val="000000"/>
                </a:solidFill>
              </a:rPr>
              <a:t>clinique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b="1" dirty="0" err="1">
                <a:solidFill>
                  <a:srgbClr val="000000"/>
                </a:solidFill>
              </a:rPr>
              <a:t>utilisant</a:t>
            </a:r>
            <a:r>
              <a:rPr lang="en-GB" sz="1800" b="1" dirty="0">
                <a:solidFill>
                  <a:srgbClr val="000000"/>
                </a:solidFill>
              </a:rPr>
              <a:t> </a:t>
            </a:r>
            <a:r>
              <a:rPr lang="en-GB" sz="1800" b="1" dirty="0" err="1">
                <a:solidFill>
                  <a:srgbClr val="000000"/>
                </a:solidFill>
              </a:rPr>
              <a:t>l’IA</a:t>
            </a:r>
            <a:r>
              <a:rPr lang="en-GB" sz="1800" b="1" dirty="0">
                <a:solidFill>
                  <a:srgbClr val="000000"/>
                </a:solidFill>
              </a:rPr>
              <a:t> (2 </a:t>
            </a:r>
            <a:r>
              <a:rPr lang="en-GB" sz="1800" b="1" dirty="0" err="1">
                <a:solidFill>
                  <a:srgbClr val="000000"/>
                </a:solidFill>
              </a:rPr>
              <a:t>février</a:t>
            </a:r>
            <a:r>
              <a:rPr lang="en-GB" sz="1800" b="1" dirty="0">
                <a:solidFill>
                  <a:srgbClr val="000000"/>
                </a:solidFill>
              </a:rPr>
              <a:t> 2024)</a:t>
            </a:r>
            <a:endParaRPr lang="en-FR" sz="1800" b="1" dirty="0"/>
          </a:p>
        </p:txBody>
      </p:sp>
    </p:spTree>
    <p:extLst>
      <p:ext uri="{BB962C8B-B14F-4D97-AF65-F5344CB8AC3E}">
        <p14:creationId xmlns:p14="http://schemas.microsoft.com/office/powerpoint/2010/main" val="253409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61E9-B41C-9191-D766-FEAB82C1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hlinkClick r:id="rId3"/>
              </a:rPr>
              <a:t>UE SEMESTRE 4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0EEE4-BAB8-9B5D-B3C5-06ED48E5D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  <a:latin typeface="Helvetica Neue" panose="02000503000000020004" pitchFamily="2" charset="0"/>
              </a:rPr>
              <a:t>Les reseaux de neurones avec SCAI :</a:t>
            </a:r>
          </a:p>
          <a:p>
            <a:pPr lvl="1"/>
            <a:r>
              <a:rPr lang="en-GB" dirty="0" err="1">
                <a:latin typeface="Helvetica Neue" panose="02000503000000020004" pitchFamily="2" charset="0"/>
              </a:rPr>
              <a:t>Cours</a:t>
            </a:r>
            <a:r>
              <a:rPr lang="en-GB" dirty="0">
                <a:latin typeface="Helvetica Neue" panose="02000503000000020004" pitchFamily="2" charset="0"/>
              </a:rPr>
              <a:t> </a:t>
            </a:r>
            <a:r>
              <a:rPr lang="en-GB" dirty="0" err="1">
                <a:latin typeface="Helvetica Neue" panose="02000503000000020004" pitchFamily="2" charset="0"/>
              </a:rPr>
              <a:t>théoriques</a:t>
            </a:r>
            <a:r>
              <a:rPr lang="en-GB" dirty="0">
                <a:latin typeface="Helvetica Neue" panose="02000503000000020004" pitchFamily="2" charset="0"/>
              </a:rPr>
              <a:t> – rappels pendant 2 après-midi de l’UE3</a:t>
            </a:r>
          </a:p>
          <a:p>
            <a:pPr lvl="2"/>
            <a:r>
              <a:rPr lang="en-GB" dirty="0">
                <a:latin typeface="Helvetica Neue" panose="02000503000000020004" pitchFamily="2" charset="0"/>
              </a:rPr>
              <a:t>Reprise des bases ML </a:t>
            </a:r>
          </a:p>
          <a:p>
            <a:pPr lvl="2"/>
            <a:r>
              <a:rPr lang="en-GB" dirty="0" err="1">
                <a:latin typeface="Helvetica Neue" panose="02000503000000020004" pitchFamily="2" charset="0"/>
              </a:rPr>
              <a:t>Approfondissement</a:t>
            </a:r>
            <a:r>
              <a:rPr lang="en-GB" dirty="0">
                <a:latin typeface="Helvetica Neue" panose="02000503000000020004" pitchFamily="2" charset="0"/>
              </a:rPr>
              <a:t> </a:t>
            </a:r>
            <a:r>
              <a:rPr lang="en-GB" dirty="0" err="1">
                <a:latin typeface="Helvetica Neue" panose="02000503000000020004" pitchFamily="2" charset="0"/>
              </a:rPr>
              <a:t>en</a:t>
            </a:r>
            <a:r>
              <a:rPr lang="en-GB" dirty="0">
                <a:latin typeface="Helvetica Neue" panose="02000503000000020004" pitchFamily="2" charset="0"/>
              </a:rPr>
              <a:t> ML sur </a:t>
            </a:r>
            <a:r>
              <a:rPr lang="en-GB" dirty="0" err="1">
                <a:latin typeface="Helvetica Neue" panose="02000503000000020004" pitchFamily="2" charset="0"/>
              </a:rPr>
              <a:t>données</a:t>
            </a:r>
            <a:r>
              <a:rPr lang="en-GB" dirty="0">
                <a:latin typeface="Helvetica Neue" panose="02000503000000020004" pitchFamily="2" charset="0"/>
              </a:rPr>
              <a:t> </a:t>
            </a:r>
            <a:r>
              <a:rPr lang="en-GB" dirty="0" err="1">
                <a:latin typeface="Helvetica Neue" panose="02000503000000020004" pitchFamily="2" charset="0"/>
              </a:rPr>
              <a:t>médicales</a:t>
            </a:r>
            <a:r>
              <a:rPr lang="en-GB" dirty="0">
                <a:latin typeface="Helvetica Neue" panose="02000503000000020004" pitchFamily="2" charset="0"/>
              </a:rPr>
              <a:t> avec RNN.</a:t>
            </a:r>
          </a:p>
          <a:p>
            <a:pPr marL="0" indent="0">
              <a:buNone/>
            </a:pPr>
            <a:endParaRPr lang="en-FR" dirty="0"/>
          </a:p>
          <a:p>
            <a:r>
              <a:rPr lang="en-GB" dirty="0">
                <a:effectLst/>
                <a:latin typeface="Helvetica Neue" panose="02000503000000020004" pitchFamily="2" charset="0"/>
              </a:rPr>
              <a:t>Python :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approfondissement</a:t>
            </a:r>
            <a:r>
              <a:rPr lang="en-GB" dirty="0">
                <a:effectLst/>
                <a:latin typeface="Helvetica Neue" panose="02000503000000020004" pitchFamily="2" charset="0"/>
              </a:rPr>
              <a:t> ML/RNN </a:t>
            </a:r>
          </a:p>
          <a:p>
            <a:pPr lvl="1"/>
            <a:r>
              <a:rPr lang="en-GB" dirty="0">
                <a:latin typeface="Helvetica Neue" panose="02000503000000020004" pitchFamily="2" charset="0"/>
              </a:rPr>
              <a:t>Classification </a:t>
            </a:r>
            <a:r>
              <a:rPr lang="en-GB" dirty="0" err="1">
                <a:latin typeface="Helvetica Neue" panose="02000503000000020004" pitchFamily="2" charset="0"/>
              </a:rPr>
              <a:t>d’image</a:t>
            </a:r>
            <a:r>
              <a:rPr lang="en-GB" dirty="0">
                <a:latin typeface="Helvetica Neue" panose="02000503000000020004" pitchFamily="2" charset="0"/>
              </a:rPr>
              <a:t> </a:t>
            </a:r>
          </a:p>
          <a:p>
            <a:pPr lvl="1"/>
            <a:r>
              <a:rPr lang="en-GB" dirty="0">
                <a:effectLst/>
                <a:latin typeface="Helvetica Neue" panose="02000503000000020004" pitchFamily="2" charset="0"/>
              </a:rPr>
              <a:t>Segmentation  </a:t>
            </a:r>
          </a:p>
          <a:p>
            <a:pPr lvl="1"/>
            <a:r>
              <a:rPr lang="en-GB" dirty="0">
                <a:latin typeface="Helvetica Neue" panose="02000503000000020004" pitchFamily="2" charset="0"/>
              </a:rPr>
              <a:t>Reconnaissance de </a:t>
            </a:r>
            <a:r>
              <a:rPr lang="en-GB" dirty="0" err="1">
                <a:latin typeface="Helvetica Neue" panose="02000503000000020004" pitchFamily="2" charset="0"/>
              </a:rPr>
              <a:t>formes</a:t>
            </a:r>
            <a:r>
              <a:rPr lang="en-GB" dirty="0">
                <a:latin typeface="Helvetica Neue" panose="02000503000000020004" pitchFamily="2" charset="0"/>
              </a:rPr>
              <a:t> </a:t>
            </a:r>
            <a:endParaRPr lang="en-GB" dirty="0">
              <a:effectLst/>
              <a:latin typeface="Helvetica Neue" panose="02000503000000020004" pitchFamily="2" charset="0"/>
            </a:endParaRPr>
          </a:p>
          <a:p>
            <a:endParaRPr lang="en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F3976B-FD45-91FC-29BC-CF4C56D12C80}"/>
              </a:ext>
            </a:extLst>
          </p:cNvPr>
          <p:cNvSpPr txBox="1"/>
          <p:nvPr/>
        </p:nvSpPr>
        <p:spPr>
          <a:xfrm>
            <a:off x="432881" y="6008988"/>
            <a:ext cx="5043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FR" dirty="0">
                <a:hlinkClick r:id="rId4"/>
              </a:rPr>
              <a:t>https://www.kaggle.com/datasets/safurahajiheidari/kidney-stone-images</a:t>
            </a:r>
            <a:r>
              <a:rPr lang="en-FR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230882-D1FB-3881-C715-78B2BCD441ED}"/>
              </a:ext>
            </a:extLst>
          </p:cNvPr>
          <p:cNvSpPr txBox="1"/>
          <p:nvPr/>
        </p:nvSpPr>
        <p:spPr>
          <a:xfrm>
            <a:off x="5881991" y="6020316"/>
            <a:ext cx="6099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FR" dirty="0">
                <a:hlinkClick r:id="rId5"/>
              </a:rPr>
              <a:t>https://www.kaggle.com/datasets/lasaljaywardena/pneumonia-chest-x-ray-dataset</a:t>
            </a:r>
            <a:r>
              <a:rPr lang="en-FR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8AD43F-64AD-A261-8E56-552FB01FF219}"/>
              </a:ext>
            </a:extLst>
          </p:cNvPr>
          <p:cNvSpPr txBox="1"/>
          <p:nvPr/>
        </p:nvSpPr>
        <p:spPr>
          <a:xfrm>
            <a:off x="228600" y="180459"/>
            <a:ext cx="7556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ffectLst/>
                <a:latin typeface="Helvetica Neue" panose="02000503000000020004" pitchFamily="2" charset="0"/>
              </a:rPr>
              <a:t>Mon premier reseau de neurones appliqué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à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l’imagerie</a:t>
            </a:r>
            <a:r>
              <a:rPr lang="en-GB" dirty="0">
                <a:effectLst/>
                <a:latin typeface="Helvetica Neue" panose="02000503000000020004" pitchFamily="2" charset="0"/>
              </a:rPr>
              <a:t> </a:t>
            </a:r>
            <a:r>
              <a:rPr lang="en-GB" dirty="0" err="1">
                <a:effectLst/>
                <a:latin typeface="Helvetica Neue" panose="02000503000000020004" pitchFamily="2" charset="0"/>
              </a:rPr>
              <a:t>médicale</a:t>
            </a:r>
            <a:endParaRPr lang="en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0F57B8-2C70-D88E-29E6-27C41AD1C5C8}"/>
              </a:ext>
            </a:extLst>
          </p:cNvPr>
          <p:cNvSpPr txBox="1"/>
          <p:nvPr/>
        </p:nvSpPr>
        <p:spPr>
          <a:xfrm>
            <a:off x="846667" y="13213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Respondables</a:t>
            </a:r>
            <a:r>
              <a:rPr lang="en-GB" dirty="0"/>
              <a:t> B GREGORUTTI / E SCORNET / F DHOMBRES</a:t>
            </a:r>
          </a:p>
        </p:txBody>
      </p:sp>
    </p:spTree>
    <p:extLst>
      <p:ext uri="{BB962C8B-B14F-4D97-AF65-F5344CB8AC3E}">
        <p14:creationId xmlns:p14="http://schemas.microsoft.com/office/powerpoint/2010/main" val="329372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100C-42CF-A61E-EA87-A5A6752A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Modalités de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220E-8A54-275E-97F5-F459E79B0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/>
              <a:t>UE1 – certifications python et analyse de données (OpenClassroom)</a:t>
            </a:r>
          </a:p>
          <a:p>
            <a:r>
              <a:rPr lang="en-FR" dirty="0"/>
              <a:t>UE2 – présentation orale des résultats d’expérimentations de premier niveau de machine learning (RL, RF)</a:t>
            </a:r>
          </a:p>
          <a:p>
            <a:r>
              <a:rPr lang="en-FR" dirty="0"/>
              <a:t>UE3 – lecture critique d’article (présentation type mini-congres) </a:t>
            </a:r>
          </a:p>
          <a:p>
            <a:r>
              <a:rPr lang="en-FR" dirty="0"/>
              <a:t>UE4 – présentation orale des résultats d’expérimentations de premier niveau de machine learning (CNN)</a:t>
            </a:r>
          </a:p>
          <a:p>
            <a:endParaRPr lang="en-FR" dirty="0"/>
          </a:p>
          <a:p>
            <a:r>
              <a:rPr lang="en-FR" dirty="0"/>
              <a:t>Bourses de mobilité / stage à l’issue du parcours (AMI IA SCAI)</a:t>
            </a:r>
          </a:p>
        </p:txBody>
      </p:sp>
    </p:spTree>
    <p:extLst>
      <p:ext uri="{BB962C8B-B14F-4D97-AF65-F5344CB8AC3E}">
        <p14:creationId xmlns:p14="http://schemas.microsoft.com/office/powerpoint/2010/main" val="183619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16386</TotalTime>
  <Words>758</Words>
  <Application>Microsoft Macintosh PowerPoint</Application>
  <PresentationFormat>Grand écran</PresentationFormat>
  <Paragraphs>106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Office Theme</vt:lpstr>
      <vt:lpstr>Parcours UEIR - Intelligence artificielle appliquée à la médecine</vt:lpstr>
      <vt:lpstr>Objectifs du parcours</vt:lpstr>
      <vt:lpstr>Calendrier du parcours</vt:lpstr>
      <vt:lpstr>Equipe enseignante</vt:lpstr>
      <vt:lpstr>UE SEMESTRE 1</vt:lpstr>
      <vt:lpstr>UE SEMESTRE 2</vt:lpstr>
      <vt:lpstr>UE SEMESTRE 3</vt:lpstr>
      <vt:lpstr>UE SEMESTRE 4</vt:lpstr>
      <vt:lpstr>Modalités de validation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medecine</dc:title>
  <dc:creator>Ferdi D.</dc:creator>
  <cp:lastModifiedBy>Marie Christine RENAUD</cp:lastModifiedBy>
  <cp:revision>24</cp:revision>
  <dcterms:created xsi:type="dcterms:W3CDTF">2023-05-22T11:11:23Z</dcterms:created>
  <dcterms:modified xsi:type="dcterms:W3CDTF">2023-10-04T13:36:45Z</dcterms:modified>
</cp:coreProperties>
</file>