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669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9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3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8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3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72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9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4193" y="4375006"/>
            <a:ext cx="8714792" cy="325526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Maladies infectieuses : de la Santé publique à la Recherche en Microbiologie»</a:t>
            </a:r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Présentation</a:t>
            </a: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Stéphane Marot</a:t>
            </a:r>
            <a:r>
              <a:rPr lang="fr-FR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10599" y="4607943"/>
            <a:ext cx="3200400" cy="1463040"/>
          </a:xfrm>
        </p:spPr>
        <p:txBody>
          <a:bodyPr/>
          <a:lstStyle/>
          <a:p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Responsable Laurence </a:t>
            </a:r>
            <a:r>
              <a:rPr lang="fr-FR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Morand-Joubert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C0A78A-50AD-C945-BE38-2D743388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037" y="5847048"/>
            <a:ext cx="21409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9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805" y="585216"/>
            <a:ext cx="11411338" cy="149961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fr-FR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Maladies infectieuses : de la Santé publique à la Recherche en Microbiologie»</a:t>
            </a:r>
            <a:br>
              <a:rPr lang="fr-FR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567543"/>
            <a:ext cx="11059015" cy="474181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 parcours sur 2 ans</a:t>
            </a:r>
            <a:endParaRPr lang="fr-FR" dirty="0"/>
          </a:p>
          <a:p>
            <a:pPr lvl="0"/>
            <a:r>
              <a:rPr lang="fr-FR" u="sng" dirty="0"/>
              <a:t>En DFGSM2</a:t>
            </a:r>
            <a:r>
              <a:rPr lang="fr-FR" dirty="0"/>
              <a:t> :   2 UE de 2 x 60H (50% cours et 50% de travail personnel/ exposé)</a:t>
            </a:r>
          </a:p>
          <a:p>
            <a:r>
              <a:rPr lang="fr-FR" dirty="0"/>
              <a:t>1 UE de Epidémiologie et Santé Publique (responsable Pascal </a:t>
            </a:r>
            <a:r>
              <a:rPr lang="fr-FR" dirty="0" err="1"/>
              <a:t>Astagneau</a:t>
            </a:r>
            <a:r>
              <a:rPr lang="fr-FR" dirty="0"/>
              <a:t>) </a:t>
            </a:r>
            <a:r>
              <a:rPr lang="fr-FR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 11 au 22 décembre </a:t>
            </a:r>
            <a:r>
              <a:rPr lang="fr-FR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fr-FR" dirty="0"/>
          </a:p>
          <a:p>
            <a:pPr lvl="0"/>
            <a:r>
              <a:rPr lang="fr-FR" dirty="0"/>
              <a:t>1 UE </a:t>
            </a:r>
            <a:r>
              <a:rPr lang="fr-FR" dirty="0" smtClean="0"/>
              <a:t>Santé globale– Pathologie tropicale (</a:t>
            </a:r>
            <a:r>
              <a:rPr lang="fr-FR" dirty="0"/>
              <a:t>responsable Karine Lacombe) </a:t>
            </a:r>
            <a:r>
              <a:rPr lang="fr-FR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 22 avril au 3 mai 2024</a:t>
            </a:r>
            <a:endParaRPr lang="fr-FR" dirty="0"/>
          </a:p>
          <a:p>
            <a:r>
              <a:rPr lang="fr-FR" dirty="0"/>
              <a:t>P</a:t>
            </a:r>
            <a:r>
              <a:rPr lang="fr-FR" dirty="0" smtClean="0"/>
              <a:t>rogramme complémentaire </a:t>
            </a:r>
            <a:r>
              <a:rPr lang="fr-FR" dirty="0"/>
              <a:t>pour ces 2 UE concernant les épidémies et la santé publique </a:t>
            </a:r>
            <a:endParaRPr lang="fr-FR" dirty="0" smtClean="0"/>
          </a:p>
          <a:p>
            <a:endParaRPr lang="fr-FR" dirty="0"/>
          </a:p>
          <a:p>
            <a:pPr lvl="0"/>
            <a:r>
              <a:rPr lang="fr-FR" u="sng" dirty="0"/>
              <a:t>En DFGSM3</a:t>
            </a:r>
            <a:r>
              <a:rPr lang="fr-FR" dirty="0"/>
              <a:t> : 2 UE de 2 x 30H de microbiologie (responsable Laurence </a:t>
            </a:r>
            <a:r>
              <a:rPr lang="fr-FR" dirty="0" err="1"/>
              <a:t>Morand-Joubert</a:t>
            </a:r>
            <a:r>
              <a:rPr lang="fr-FR" dirty="0"/>
              <a:t>) (50% cours et 50% de LCA avec présentations orales par petit groupe)</a:t>
            </a:r>
          </a:p>
          <a:p>
            <a:pPr lvl="0"/>
            <a:r>
              <a:rPr lang="fr-FR" dirty="0"/>
              <a:t>UE: </a:t>
            </a:r>
            <a:r>
              <a:rPr lang="fr-FR" dirty="0">
                <a:solidFill>
                  <a:srgbClr val="FF0000"/>
                </a:solidFill>
              </a:rPr>
              <a:t>29 janvier au 2 février 2024 </a:t>
            </a:r>
          </a:p>
          <a:p>
            <a:r>
              <a:rPr lang="fr-FR" dirty="0"/>
              <a:t>UE: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avril au 26 avril </a:t>
            </a:r>
            <a:r>
              <a:rPr lang="fr-F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P</a:t>
            </a:r>
            <a:r>
              <a:rPr lang="fr-FR" dirty="0" smtClean="0"/>
              <a:t>rogramme </a:t>
            </a:r>
            <a:r>
              <a:rPr lang="fr-FR" dirty="0"/>
              <a:t>adapté et cohérent par rapport aux UE de l’année précédente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39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124020"/>
            <a:ext cx="7025951" cy="250665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600" y="2485034"/>
            <a:ext cx="9174230" cy="4262866"/>
          </a:xfrm>
        </p:spPr>
        <p:txBody>
          <a:bodyPr>
            <a:normAutofit fontScale="77500" lnSpcReduction="20000"/>
          </a:bodyPr>
          <a:lstStyle/>
          <a:p>
            <a:r>
              <a:rPr lang="fr-FR" sz="2100" dirty="0"/>
              <a:t>Introduction à </a:t>
            </a:r>
            <a:r>
              <a:rPr lang="fr-FR" sz="2100" dirty="0" smtClean="0"/>
              <a:t>l’épidémiologie</a:t>
            </a:r>
          </a:p>
          <a:p>
            <a:r>
              <a:rPr lang="fr-FR" sz="2100" dirty="0"/>
              <a:t>Initiation à la bibliographie </a:t>
            </a:r>
            <a:r>
              <a:rPr lang="fr-FR" sz="2100" dirty="0" smtClean="0"/>
              <a:t>scientifique</a:t>
            </a:r>
          </a:p>
          <a:p>
            <a:r>
              <a:rPr lang="fr-FR" sz="2100" dirty="0"/>
              <a:t>Epidémiologie des maladies infectieuses</a:t>
            </a:r>
          </a:p>
          <a:p>
            <a:r>
              <a:rPr lang="fr-FR" sz="2100" dirty="0"/>
              <a:t>La veille sanitaire et le risque épidémique </a:t>
            </a:r>
            <a:endParaRPr lang="fr-FR" sz="2100" dirty="0" smtClean="0"/>
          </a:p>
          <a:p>
            <a:r>
              <a:rPr lang="fr-FR" sz="2100" dirty="0"/>
              <a:t>Etude de cas : Gestion d’une épidémie </a:t>
            </a:r>
            <a:r>
              <a:rPr lang="fr-FR" sz="2100" dirty="0" smtClean="0"/>
              <a:t>d’infections associées aux soins</a:t>
            </a:r>
          </a:p>
          <a:p>
            <a:r>
              <a:rPr lang="fr-FR" sz="2100" dirty="0" smtClean="0"/>
              <a:t>Prévention </a:t>
            </a:r>
            <a:r>
              <a:rPr lang="fr-FR" sz="2100" dirty="0"/>
              <a:t>en médecine générale</a:t>
            </a:r>
          </a:p>
          <a:p>
            <a:r>
              <a:rPr lang="fr-FR" sz="2100" dirty="0"/>
              <a:t>Application aux maladies </a:t>
            </a:r>
            <a:r>
              <a:rPr lang="fr-FR" sz="2100" dirty="0" smtClean="0"/>
              <a:t>infectieuses</a:t>
            </a:r>
          </a:p>
          <a:p>
            <a:r>
              <a:rPr lang="fr-FR" sz="2100" dirty="0"/>
              <a:t>Grandes endémies : mise en situation par l'exemple pour une approche multisectorielle/multidisciplinaire </a:t>
            </a:r>
            <a:endParaRPr lang="fr-FR" sz="2100" dirty="0" smtClean="0"/>
          </a:p>
          <a:p>
            <a:r>
              <a:rPr lang="fr-FR" sz="2100" dirty="0"/>
              <a:t>Prévention des maladies infectieuses : comment promouvoir </a:t>
            </a:r>
            <a:r>
              <a:rPr lang="fr-FR" sz="2100" dirty="0" smtClean="0"/>
              <a:t>l’hygiène</a:t>
            </a:r>
          </a:p>
          <a:p>
            <a:r>
              <a:rPr lang="fr-FR" sz="2100" dirty="0"/>
              <a:t>Etude de cas : </a:t>
            </a:r>
            <a:r>
              <a:rPr lang="fr-FR" sz="2100" dirty="0" smtClean="0"/>
              <a:t>vaccination</a:t>
            </a:r>
          </a:p>
          <a:p>
            <a:r>
              <a:rPr lang="fr-FR" sz="2100" dirty="0"/>
              <a:t>Etude de cas : gestion d’une épidémie (TIAC</a:t>
            </a:r>
            <a:r>
              <a:rPr lang="fr-FR" sz="2100" dirty="0" smtClean="0"/>
              <a:t>)</a:t>
            </a:r>
          </a:p>
          <a:p>
            <a:r>
              <a:rPr lang="fr-FR" sz="2100" dirty="0"/>
              <a:t>La santé du voyageur : épidémiologie </a:t>
            </a:r>
            <a:r>
              <a:rPr lang="fr-FR" sz="2100" dirty="0" smtClean="0"/>
              <a:t>prévention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772400" y="774440"/>
            <a:ext cx="3720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Epidémiologie et Santé </a:t>
            </a:r>
            <a:r>
              <a:rPr lang="fr-FR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</a:t>
            </a:r>
          </a:p>
          <a:p>
            <a:r>
              <a:rPr lang="fr-FR" dirty="0">
                <a:solidFill>
                  <a:srgbClr val="002060"/>
                </a:solidFill>
              </a:rPr>
              <a:t>responsable Pascal </a:t>
            </a:r>
            <a:r>
              <a:rPr lang="fr-FR" dirty="0" err="1" smtClean="0">
                <a:solidFill>
                  <a:srgbClr val="002060"/>
                </a:solidFill>
              </a:rPr>
              <a:t>Astagneau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du 11 au 22 décembre 2023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72400" y="2054147"/>
            <a:ext cx="41328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Examen </a:t>
            </a:r>
            <a:r>
              <a:rPr lang="fr-FR" sz="1600" dirty="0"/>
              <a:t>écrit </a:t>
            </a:r>
            <a:r>
              <a:rPr lang="fr-FR" sz="1600" dirty="0" smtClean="0"/>
              <a:t>(une </a:t>
            </a:r>
            <a:r>
              <a:rPr lang="fr-FR" sz="1600" dirty="0"/>
              <a:t>heure sous forme de </a:t>
            </a:r>
            <a:r>
              <a:rPr lang="fr-FR" sz="1600" dirty="0" smtClean="0"/>
              <a:t>QROC) </a:t>
            </a:r>
          </a:p>
          <a:p>
            <a:r>
              <a:rPr lang="fr-FR" sz="1600" dirty="0" smtClean="0"/>
              <a:t>Travaux </a:t>
            </a:r>
            <a:r>
              <a:rPr lang="fr-FR" sz="1600" dirty="0"/>
              <a:t>groupes-exposés oraux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97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41" y="918766"/>
            <a:ext cx="9720073" cy="4219926"/>
          </a:xfrm>
        </p:spPr>
        <p:txBody>
          <a:bodyPr>
            <a:noAutofit/>
          </a:bodyPr>
          <a:lstStyle/>
          <a:p>
            <a:r>
              <a:rPr lang="fr-FR" sz="1600" dirty="0"/>
              <a:t>Le concept de « One </a:t>
            </a:r>
            <a:r>
              <a:rPr lang="fr-FR" sz="1600" dirty="0" err="1"/>
              <a:t>Health</a:t>
            </a:r>
            <a:r>
              <a:rPr lang="fr-FR" sz="1600" dirty="0"/>
              <a:t> </a:t>
            </a:r>
            <a:r>
              <a:rPr lang="fr-FR" sz="1600" dirty="0" smtClean="0"/>
              <a:t>»</a:t>
            </a:r>
          </a:p>
          <a:p>
            <a:r>
              <a:rPr lang="fr-FR" sz="1600" dirty="0"/>
              <a:t>Exemple du choléra </a:t>
            </a:r>
            <a:endParaRPr lang="fr-FR" sz="1600" dirty="0" smtClean="0"/>
          </a:p>
          <a:p>
            <a:r>
              <a:rPr lang="fr-FR" sz="1600" dirty="0"/>
              <a:t>LCA, recherche biblio, </a:t>
            </a:r>
            <a:r>
              <a:rPr lang="fr-FR" sz="1600" dirty="0" err="1"/>
              <a:t>powerpoint</a:t>
            </a:r>
            <a:r>
              <a:rPr lang="fr-FR" sz="1600" dirty="0"/>
              <a:t> : comment rechercher et présenter l’information ?</a:t>
            </a:r>
          </a:p>
          <a:p>
            <a:r>
              <a:rPr lang="fr-FR" sz="1600" dirty="0"/>
              <a:t>Les grandes épidémies : enjeux de santé </a:t>
            </a:r>
            <a:r>
              <a:rPr lang="fr-FR" sz="1600" dirty="0" smtClean="0"/>
              <a:t>globale</a:t>
            </a:r>
          </a:p>
          <a:p>
            <a:r>
              <a:rPr lang="fr-FR" sz="1600" dirty="0"/>
              <a:t>Transmission vectorielle : exemples d’insectes </a:t>
            </a:r>
            <a:r>
              <a:rPr lang="fr-FR" sz="1600" dirty="0" smtClean="0"/>
              <a:t>vecteur</a:t>
            </a:r>
          </a:p>
          <a:p>
            <a:r>
              <a:rPr lang="fr-FR" sz="1600" dirty="0"/>
              <a:t>Les grandes épidémies : recherche opérationnelle, transactionnelle et concept de santé </a:t>
            </a:r>
            <a:r>
              <a:rPr lang="fr-FR" sz="1600" dirty="0" smtClean="0"/>
              <a:t>globale</a:t>
            </a:r>
          </a:p>
          <a:p>
            <a:r>
              <a:rPr lang="fr-FR" sz="1600" dirty="0"/>
              <a:t>Vaccins et programmes internationaux de </a:t>
            </a:r>
            <a:r>
              <a:rPr lang="fr-FR" sz="1600" dirty="0" smtClean="0"/>
              <a:t>vaccination</a:t>
            </a:r>
          </a:p>
          <a:p>
            <a:r>
              <a:rPr lang="fr-FR" sz="1600" dirty="0"/>
              <a:t>La malnutrition de l’enfant en Afrique sub-saharienne, un enjeu de santé </a:t>
            </a:r>
            <a:r>
              <a:rPr lang="fr-FR" sz="1600" dirty="0" smtClean="0"/>
              <a:t>internationale</a:t>
            </a:r>
          </a:p>
          <a:p>
            <a:r>
              <a:rPr lang="fr-FR" sz="1600" dirty="0"/>
              <a:t>Paludisme : clinique, traitement et </a:t>
            </a:r>
            <a:r>
              <a:rPr lang="fr-FR" sz="1600" dirty="0" smtClean="0"/>
              <a:t>prévention</a:t>
            </a:r>
            <a:r>
              <a:rPr lang="fr-FR" sz="1600" dirty="0"/>
              <a:t> </a:t>
            </a:r>
            <a:endParaRPr lang="fr-FR" sz="1600" dirty="0" smtClean="0"/>
          </a:p>
          <a:p>
            <a:r>
              <a:rPr lang="fr-FR" sz="1600" dirty="0" smtClean="0"/>
              <a:t>Le </a:t>
            </a:r>
            <a:r>
              <a:rPr lang="fr-FR" sz="1600" dirty="0"/>
              <a:t>rôle des ONG médicales dans la santé </a:t>
            </a:r>
            <a:r>
              <a:rPr lang="fr-FR" sz="1600" dirty="0" smtClean="0"/>
              <a:t>globale</a:t>
            </a:r>
          </a:p>
          <a:p>
            <a:r>
              <a:rPr lang="fr-FR" sz="1600" dirty="0" smtClean="0"/>
              <a:t>Helminthiases- Bilharzioses  </a:t>
            </a:r>
            <a:endParaRPr lang="fr-FR" sz="1600" dirty="0"/>
          </a:p>
          <a:p>
            <a:r>
              <a:rPr lang="fr-FR" sz="1600" dirty="0"/>
              <a:t>La tuberculose dans le monde : clinique, traitement, </a:t>
            </a:r>
            <a:r>
              <a:rPr lang="fr-FR" sz="1600" dirty="0" smtClean="0"/>
              <a:t>prévention</a:t>
            </a:r>
          </a:p>
          <a:p>
            <a:r>
              <a:rPr lang="fr-FR" sz="1600" dirty="0"/>
              <a:t>La résistance aux antibiotiques : une nouvelle pandémie ? </a:t>
            </a:r>
          </a:p>
          <a:p>
            <a:r>
              <a:rPr lang="fr-FR" sz="1600" dirty="0"/>
              <a:t>La pandémie Covid19, un exemple de zoonose globalisée ?</a:t>
            </a:r>
          </a:p>
          <a:p>
            <a:r>
              <a:rPr lang="fr-FR" sz="1600" dirty="0"/>
              <a:t>La politique du médicament essentiel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 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 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 smtClean="0"/>
          </a:p>
          <a:p>
            <a:endParaRPr lang="fr-FR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7119258" y="450253"/>
            <a:ext cx="529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SANTE GLOBALE – PATHOLOGIE </a:t>
            </a:r>
            <a:r>
              <a:rPr lang="fr-FR" b="1" dirty="0" smtClean="0">
                <a:solidFill>
                  <a:srgbClr val="00206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TROPICALE</a:t>
            </a:r>
          </a:p>
          <a:p>
            <a:r>
              <a:rPr lang="fr-FR" dirty="0">
                <a:solidFill>
                  <a:srgbClr val="002060"/>
                </a:solidFill>
              </a:rPr>
              <a:t>responsable </a:t>
            </a:r>
            <a:r>
              <a:rPr lang="fr-FR" dirty="0" smtClean="0">
                <a:solidFill>
                  <a:srgbClr val="002060"/>
                </a:solidFill>
              </a:rPr>
              <a:t>Karine Lacombe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22 avril au 3 mai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050" name="Picture 2" descr="ActuAg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9" y="2603242"/>
            <a:ext cx="4010334" cy="38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19259" y="1399489"/>
            <a:ext cx="507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Examen </a:t>
            </a:r>
            <a:r>
              <a:rPr lang="fr-FR" sz="1600" dirty="0"/>
              <a:t>écrit </a:t>
            </a:r>
            <a:r>
              <a:rPr lang="fr-FR" sz="1600" dirty="0" smtClean="0"/>
              <a:t>:QCM </a:t>
            </a:r>
            <a:r>
              <a:rPr lang="fr-FR" sz="1600" dirty="0"/>
              <a:t>de cours (20% de la note finale) </a:t>
            </a:r>
            <a:endParaRPr lang="fr-FR" sz="1600" dirty="0" smtClean="0"/>
          </a:p>
          <a:p>
            <a:pPr algn="just"/>
            <a:r>
              <a:rPr lang="fr-FR" sz="1600" dirty="0" smtClean="0"/>
              <a:t>Travaux </a:t>
            </a:r>
            <a:r>
              <a:rPr lang="fr-FR" sz="1600" dirty="0"/>
              <a:t>groupes-exposés oraux </a:t>
            </a:r>
            <a:r>
              <a:rPr lang="fr-FR" sz="1600" dirty="0" smtClean="0"/>
              <a:t>sur </a:t>
            </a:r>
            <a:r>
              <a:rPr lang="fr-FR" sz="1600" dirty="0"/>
              <a:t>un sujet à développer à partir d’un article de </a:t>
            </a:r>
            <a:r>
              <a:rPr lang="fr-FR" sz="1600" dirty="0" smtClean="0"/>
              <a:t>biblio </a:t>
            </a:r>
            <a:r>
              <a:rPr lang="fr-FR" sz="1600" dirty="0"/>
              <a:t>(80% restant) </a:t>
            </a:r>
          </a:p>
        </p:txBody>
      </p:sp>
    </p:spTree>
    <p:extLst>
      <p:ext uri="{BB962C8B-B14F-4D97-AF65-F5344CB8AC3E}">
        <p14:creationId xmlns:p14="http://schemas.microsoft.com/office/powerpoint/2010/main" val="224068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16525" y="307871"/>
            <a:ext cx="6861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Microbiologie (Bactériologie-Virologie-Parasitologie-Mycologie)</a:t>
            </a:r>
          </a:p>
          <a:p>
            <a:r>
              <a:rPr lang="fr-FR" dirty="0">
                <a:solidFill>
                  <a:srgbClr val="002060"/>
                </a:solidFill>
              </a:rPr>
              <a:t>responsable Laurence </a:t>
            </a:r>
            <a:r>
              <a:rPr lang="fr-FR" dirty="0" err="1" smtClean="0">
                <a:solidFill>
                  <a:srgbClr val="002060"/>
                </a:solidFill>
              </a:rPr>
              <a:t>Morand-Joubert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29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janvier au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février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2024 : Cours </a:t>
            </a:r>
            <a:endParaRPr lang="fr-FR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Examen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écrit (plusieurs petites questions rédactionnelles: 15/2 ou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12/3)</a:t>
            </a:r>
            <a:endParaRPr lang="fr-FR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22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avril au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26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avril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2024: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Travaux groupes-exposés oraux </a:t>
            </a:r>
          </a:p>
          <a:p>
            <a:endParaRPr lang="fr-FR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fr-FR" b="1" dirty="0" smtClean="0">
                <a:solidFill>
                  <a:srgbClr val="00206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074" name="Picture 2" descr="Microbiologie, Micro Organisme, Laborato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9" y="429208"/>
            <a:ext cx="3918856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ctériologie — Laboratoire d'Analyses Médicales à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91" y="1980584"/>
            <a:ext cx="2237013" cy="14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rologie : un projet retenu par le DIM1HEALTH | Actualité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91" y="3946849"/>
            <a:ext cx="2237013" cy="16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crophotograph of TB bacillus, Mycobacterium tuberculosis on an... | 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20" y="1980584"/>
            <a:ext cx="1287267" cy="16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lasmodium vivax - Wikiw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53" y="1980584"/>
            <a:ext cx="2251723" cy="15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spergillus fumigatus —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53" y="3888266"/>
            <a:ext cx="2251723" cy="16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fr-academic.com/pictures/frwiki/80/Polio_EM_PHIL_1875_lor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54" y="3946849"/>
            <a:ext cx="1180272" cy="16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arasite, champignon, bactérie et virus : quelles différences ? |  Mediachim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5" y="4621601"/>
            <a:ext cx="27813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84148" y="330632"/>
            <a:ext cx="5564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Bactériologie</a:t>
            </a:r>
          </a:p>
          <a:p>
            <a:r>
              <a:rPr lang="fr-FR" dirty="0">
                <a:solidFill>
                  <a:srgbClr val="002060"/>
                </a:solidFill>
              </a:rPr>
              <a:t>responsable </a:t>
            </a:r>
            <a:r>
              <a:rPr lang="fr-FR" dirty="0" smtClean="0">
                <a:solidFill>
                  <a:srgbClr val="002060"/>
                </a:solidFill>
              </a:rPr>
              <a:t>Catherine Eckert</a:t>
            </a:r>
          </a:p>
          <a:p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29 janvier au 2 février 2024: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Cours sur une journée</a:t>
            </a:r>
            <a:endParaRPr lang="fr-FR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22 avril au 26 avril 2024: Travaux groupes-exposés oraux </a:t>
            </a:r>
          </a:p>
          <a:p>
            <a:r>
              <a:rPr lang="fr-FR" b="1" dirty="0" smtClean="0">
                <a:solidFill>
                  <a:srgbClr val="00206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074" name="Picture 2" descr="Microbiologie, Micro Organisme, Laborato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9" y="429208"/>
            <a:ext cx="3918856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ctériologie — Laboratoire d'Analyses Médicales à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91" y="1980584"/>
            <a:ext cx="2237013" cy="14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crophotograph of TB bacillus, Mycobacterium tuberculosis on an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20" y="1980584"/>
            <a:ext cx="1287267" cy="16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arasite, champignon, bactérie et virus : quelles différences ? |  Mediachi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5" y="4621601"/>
            <a:ext cx="27813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22131" y="3817174"/>
            <a:ext cx="7575843" cy="349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bactériophages : une stratégie d'avenir pour lutter contre l'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antibiorésistance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différentes techniques d'évaluation d'un nouvel antituberculeux : la </a:t>
            </a:r>
            <a:r>
              <a:rPr lang="fr-F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bédaquiline</a:t>
            </a:r>
            <a:endParaRPr lang="fr-F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Manipulation des données dans le diagnostic et la détection de la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résistance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Apport de la génomique dans l'étude des mécanismes de dissémination de la tuberculose </a:t>
            </a:r>
            <a:r>
              <a:rPr lang="fr-F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multirésistante</a:t>
            </a:r>
            <a:endParaRPr lang="fr-F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Carbapénèmases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la diffusion d'un mécanisme de résistance émergent</a:t>
            </a:r>
          </a:p>
          <a:p>
            <a:pPr>
              <a:lnSpc>
                <a:spcPct val="107000"/>
              </a:lnSpc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9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16526" y="307871"/>
            <a:ext cx="5914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Virologie</a:t>
            </a:r>
          </a:p>
          <a:p>
            <a:r>
              <a:rPr lang="fr-FR" dirty="0">
                <a:solidFill>
                  <a:srgbClr val="002060"/>
                </a:solidFill>
              </a:rPr>
              <a:t>responsable Laurence </a:t>
            </a:r>
            <a:r>
              <a:rPr lang="fr-FR" dirty="0" err="1" smtClean="0">
                <a:solidFill>
                  <a:srgbClr val="002060"/>
                </a:solidFill>
              </a:rPr>
              <a:t>Morand-Joubert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29 janvier au 2 février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2024: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Cours sur une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journée</a:t>
            </a:r>
          </a:p>
          <a:p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22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avril au 26 avril 2024: Travaux groupes-exposés oraux </a:t>
            </a:r>
          </a:p>
          <a:p>
            <a:r>
              <a:rPr lang="fr-FR" b="1" dirty="0" smtClean="0">
                <a:solidFill>
                  <a:srgbClr val="00206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074" name="Picture 2" descr="Microbiologie, Micro Organisme, Laborato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9" y="429208"/>
            <a:ext cx="3918856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rologie : un projet retenu par le DIM1HEALTH | Actualité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81" y="1785199"/>
            <a:ext cx="2237013" cy="16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fr-academic.com/pictures/frwiki/80/Polio_EM_PHIL_1875_lo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20" y="1785199"/>
            <a:ext cx="1180272" cy="16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arasite, champignon, bactérie et virus : quelles différences ? |  Mediachi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5" y="4621601"/>
            <a:ext cx="27813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8653" y="3600075"/>
            <a:ext cx="7573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Evolution des infections virales: Eradication-Ré-émergence-Persistance et guérison des infections </a:t>
            </a:r>
            <a:r>
              <a:rPr lang="fr-FR" b="1" dirty="0" smtClean="0"/>
              <a:t>virales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Eradication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(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émergence de maladies virales (Variole, poliomyélite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Infection virale aigue résolutive (Infections respiratoires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Infections virales persistantes sans oncogenèse associée : HSV 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Infections virales persistantes avec oncogenèse associée (hors HBV): EBV, HHV-8,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HPV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Infection virale chronique avec éradication-guérison possible (Hépatite C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Infection virale chronique sans éradication-guérison (Hépatite B)</a:t>
            </a:r>
          </a:p>
        </p:txBody>
      </p:sp>
    </p:spTree>
    <p:extLst>
      <p:ext uri="{BB962C8B-B14F-4D97-AF65-F5344CB8AC3E}">
        <p14:creationId xmlns:p14="http://schemas.microsoft.com/office/powerpoint/2010/main" val="159744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16526" y="307871"/>
            <a:ext cx="5849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Parasitologie-Mycologie</a:t>
            </a:r>
          </a:p>
          <a:p>
            <a:r>
              <a:rPr lang="fr-FR" dirty="0">
                <a:solidFill>
                  <a:srgbClr val="002060"/>
                </a:solidFill>
              </a:rPr>
              <a:t>responsable </a:t>
            </a:r>
            <a:r>
              <a:rPr lang="fr-FR" dirty="0" smtClean="0">
                <a:solidFill>
                  <a:srgbClr val="002060"/>
                </a:solidFill>
              </a:rPr>
              <a:t>Arnaud </a:t>
            </a:r>
            <a:r>
              <a:rPr lang="fr-FR" dirty="0" err="1" smtClean="0">
                <a:solidFill>
                  <a:srgbClr val="002060"/>
                </a:solidFill>
              </a:rPr>
              <a:t>Fekkar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29 janvier au 2 février 2024: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Cours </a:t>
            </a:r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sur une </a:t>
            </a:r>
            <a:r>
              <a:rPr lang="fr-FR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journée</a:t>
            </a:r>
            <a:endParaRPr lang="fr-FR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ea typeface="Times New Roman" panose="02020603050405020304" pitchFamily="18" charset="0"/>
              </a:rPr>
              <a:t>22 avril au 26 avril 2024: Travaux groupes-exposés oraux </a:t>
            </a:r>
          </a:p>
          <a:p>
            <a:r>
              <a:rPr lang="fr-FR" b="1" dirty="0" smtClean="0">
                <a:solidFill>
                  <a:srgbClr val="00206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074" name="Picture 2" descr="Microbiologie, Micro Organisme, Laborato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9" y="429208"/>
            <a:ext cx="3918856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lasmodium vivax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6" y="1785199"/>
            <a:ext cx="2313278" cy="15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spergillus fumigatus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23" y="1785199"/>
            <a:ext cx="2075155" cy="15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arasite, champignon, bactérie et virus : quelles différences ? |  Mediachim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5" y="4621601"/>
            <a:ext cx="27813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13889" y="3753100"/>
            <a:ext cx="6782641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Bilharziose : l’enquête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L’intelligence artificielle en médecine : exemple du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paludisme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Interactions polynucléaires neutrophiles - Aspergillus chez les patients à risque d'aspergillose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invasive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Mucovisicidose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et interaction cellules bronchiques et Aspergillus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fumigatus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La place de Candida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albicans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dans le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microbiote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intestinal</a:t>
            </a:r>
          </a:p>
        </p:txBody>
      </p:sp>
    </p:spTree>
    <p:extLst>
      <p:ext uri="{BB962C8B-B14F-4D97-AF65-F5344CB8AC3E}">
        <p14:creationId xmlns:p14="http://schemas.microsoft.com/office/powerpoint/2010/main" val="92067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6" y="585216"/>
            <a:ext cx="5495999" cy="1960812"/>
          </a:xfrm>
          <a:prstGeom prst="rect">
            <a:avLst/>
          </a:prstGeom>
        </p:spPr>
      </p:pic>
      <p:pic>
        <p:nvPicPr>
          <p:cNvPr id="5" name="Picture 2" descr="ActuAg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17" y="849087"/>
            <a:ext cx="3406340" cy="32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crobiologie, Micro Organisme, Laborato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2" y="2897863"/>
            <a:ext cx="3214394" cy="32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99648" y="4879911"/>
            <a:ext cx="3710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Merci de votre attention</a:t>
            </a:r>
            <a:endParaRPr lang="fr-F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1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358</TotalTime>
  <Words>422</Words>
  <Application>Microsoft Office PowerPoint</Application>
  <PresentationFormat>Grand écran</PresentationFormat>
  <Paragraphs>102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Tw Cen MT</vt:lpstr>
      <vt:lpstr>Tw Cen MT Condensed</vt:lpstr>
      <vt:lpstr>Wingdings 3</vt:lpstr>
      <vt:lpstr>Intégral</vt:lpstr>
      <vt:lpstr>« Maladies infectieuses : de la Santé publique à la Recherche en Microbiologie» Présentation Stéphane Marot </vt:lpstr>
      <vt:lpstr>« Maladies infectieuses : de la Santé publique à la Recherche en Microbiologie»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Maladies infectieuses : de la Santé publique à la Recherche en Microbiologie»</dc:title>
  <dc:creator>MORAND-JOUBERT Laurence</dc:creator>
  <cp:lastModifiedBy>Laurence Morand</cp:lastModifiedBy>
  <cp:revision>23</cp:revision>
  <dcterms:created xsi:type="dcterms:W3CDTF">2022-10-17T14:07:18Z</dcterms:created>
  <dcterms:modified xsi:type="dcterms:W3CDTF">2023-09-26T21:13:04Z</dcterms:modified>
</cp:coreProperties>
</file>