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9" r:id="rId2"/>
    <p:sldId id="258" r:id="rId3"/>
    <p:sldId id="257" r:id="rId4"/>
    <p:sldId id="261" r:id="rId5"/>
    <p:sldId id="260" r:id="rId6"/>
    <p:sldId id="263" r:id="rId7"/>
    <p:sldId id="264" r:id="rId8"/>
  </p:sldIdLst>
  <p:sldSz cx="12192000" cy="6858000"/>
  <p:notesSz cx="6858000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4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96775-C1FD-4A3B-AAD4-B4D3A0C3D440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3BC93-E012-4CAA-9F87-C5ACFCE88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56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5728-52A0-4FED-B6C2-003F05F0F154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DBBE-AF87-416A-8D4F-BED708F330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257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5728-52A0-4FED-B6C2-003F05F0F154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DBBE-AF87-416A-8D4F-BED708F330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7136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5728-52A0-4FED-B6C2-003F05F0F154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DBBE-AF87-416A-8D4F-BED708F330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89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5728-52A0-4FED-B6C2-003F05F0F154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DBBE-AF87-416A-8D4F-BED708F330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825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5728-52A0-4FED-B6C2-003F05F0F154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DBBE-AF87-416A-8D4F-BED708F330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210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5728-52A0-4FED-B6C2-003F05F0F154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DBBE-AF87-416A-8D4F-BED708F330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913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5728-52A0-4FED-B6C2-003F05F0F154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DBBE-AF87-416A-8D4F-BED708F330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13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5728-52A0-4FED-B6C2-003F05F0F154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DBBE-AF87-416A-8D4F-BED708F330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256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5728-52A0-4FED-B6C2-003F05F0F154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DBBE-AF87-416A-8D4F-BED708F330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7714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5728-52A0-4FED-B6C2-003F05F0F154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DBBE-AF87-416A-8D4F-BED708F330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498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5728-52A0-4FED-B6C2-003F05F0F154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DBBE-AF87-416A-8D4F-BED708F330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6961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45728-52A0-4FED-B6C2-003F05F0F154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4DBBE-AF87-416A-8D4F-BED708F330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241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-565609" y="-187287"/>
            <a:ext cx="12216103" cy="96658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lIns="180000" rIns="180000" bIns="180000" rtlCol="0">
            <a:spAutoFit/>
          </a:bodyPr>
          <a:lstStyle/>
          <a:p>
            <a:pPr algn="r"/>
            <a:endParaRPr lang="en-US" sz="2400" dirty="0">
              <a:solidFill>
                <a:schemeClr val="bg1"/>
              </a:solidFill>
            </a:endParaRPr>
          </a:p>
          <a:p>
            <a:pPr algn="r"/>
            <a:r>
              <a:rPr lang="en-US" sz="2400" dirty="0" err="1" smtClean="0">
                <a:solidFill>
                  <a:schemeClr val="bg1"/>
                </a:solidFill>
              </a:rPr>
              <a:t>Parcours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Médecine</a:t>
            </a:r>
            <a:r>
              <a:rPr lang="en-US" sz="2400" dirty="0" smtClean="0">
                <a:solidFill>
                  <a:schemeClr val="bg1"/>
                </a:solidFill>
              </a:rPr>
              <a:t> de la reproduction et </a:t>
            </a:r>
            <a:r>
              <a:rPr lang="en-US" sz="2400" dirty="0" err="1" smtClean="0">
                <a:solidFill>
                  <a:schemeClr val="bg1"/>
                </a:solidFill>
              </a:rPr>
              <a:t>Génomique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médicale</a:t>
            </a:r>
            <a:r>
              <a:rPr lang="en-US" sz="2400" dirty="0" smtClean="0">
                <a:solidFill>
                  <a:schemeClr val="bg1"/>
                </a:solidFill>
              </a:rPr>
              <a:t> (Initiation </a:t>
            </a:r>
            <a:r>
              <a:rPr lang="en-US" sz="2400" dirty="0">
                <a:solidFill>
                  <a:schemeClr val="bg1"/>
                </a:solidFill>
              </a:rPr>
              <a:t>à la </a:t>
            </a:r>
            <a:r>
              <a:rPr lang="en-US" sz="2400" dirty="0" err="1">
                <a:solidFill>
                  <a:schemeClr val="bg1"/>
                </a:solidFill>
              </a:rPr>
              <a:t>recherche</a:t>
            </a:r>
            <a:r>
              <a:rPr lang="en-US" sz="24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192584" y="2412554"/>
            <a:ext cx="2785056" cy="921754"/>
          </a:xfrm>
          <a:prstGeom prst="rect">
            <a:avLst/>
          </a:prstGeom>
          <a:solidFill>
            <a:srgbClr val="C00000"/>
          </a:solidFill>
        </p:spPr>
        <p:txBody>
          <a:bodyPr wrap="square" lIns="144000" tIns="144000" rIns="144000" bIns="144000" rtlCol="0">
            <a:spAutoFit/>
          </a:bodyPr>
          <a:lstStyle/>
          <a:p>
            <a:endParaRPr lang="en-US" sz="500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UE1 </a:t>
            </a:r>
            <a:r>
              <a:rPr lang="en-US" b="1" dirty="0" err="1" smtClean="0">
                <a:solidFill>
                  <a:schemeClr val="bg1"/>
                </a:solidFill>
              </a:rPr>
              <a:t>Génomique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médicale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60h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48161" y="968302"/>
            <a:ext cx="116652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Responsables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:	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Pr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Sophie Christin-Maitre 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Endocrinologie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Diabétologie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et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Médecine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de la reproduction, Saint-Antoine)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	Dr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. Marie Legendre (Génétique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moléculaire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, Trousseau)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		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535544" y="5468298"/>
            <a:ext cx="2340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11-22 décembre 2023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2" name="Pentagone 11"/>
          <p:cNvSpPr/>
          <p:nvPr/>
        </p:nvSpPr>
        <p:spPr>
          <a:xfrm>
            <a:off x="6470904" y="5049561"/>
            <a:ext cx="5297424" cy="338328"/>
          </a:xfrm>
          <a:prstGeom prst="homePlate">
            <a:avLst/>
          </a:prstGeom>
          <a:solidFill>
            <a:schemeClr val="accent4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DFGSM3</a:t>
            </a:r>
            <a:endParaRPr lang="fr-FR" dirty="0"/>
          </a:p>
        </p:txBody>
      </p:sp>
      <p:sp>
        <p:nvSpPr>
          <p:cNvPr id="6" name="Pentagone 5"/>
          <p:cNvSpPr/>
          <p:nvPr/>
        </p:nvSpPr>
        <p:spPr>
          <a:xfrm>
            <a:off x="758952" y="5049561"/>
            <a:ext cx="5980176" cy="338328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DFGSM2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9119616" y="2412554"/>
            <a:ext cx="2823109" cy="921754"/>
          </a:xfrm>
          <a:prstGeom prst="rect">
            <a:avLst/>
          </a:prstGeom>
          <a:solidFill>
            <a:srgbClr val="C00000"/>
          </a:solidFill>
        </p:spPr>
        <p:txBody>
          <a:bodyPr wrap="square" lIns="144000" tIns="144000" rIns="144000" bIns="144000" rtlCol="0">
            <a:spAutoFit/>
          </a:bodyPr>
          <a:lstStyle/>
          <a:p>
            <a:endParaRPr lang="en-US" sz="500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UE2 </a:t>
            </a:r>
            <a:r>
              <a:rPr lang="en-US" b="1" dirty="0" err="1" smtClean="0">
                <a:solidFill>
                  <a:schemeClr val="bg1"/>
                </a:solidFill>
              </a:rPr>
              <a:t>Génomique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médicale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3</a:t>
            </a:r>
            <a:r>
              <a:rPr lang="en-US" b="1" dirty="0" smtClean="0">
                <a:solidFill>
                  <a:schemeClr val="bg1"/>
                </a:solidFill>
              </a:rPr>
              <a:t>0h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876456" y="3472807"/>
            <a:ext cx="2074872" cy="119875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lIns="144000" tIns="144000" rIns="144000" bIns="144000" rtlCol="0">
            <a:spAutoFit/>
          </a:bodyPr>
          <a:lstStyle/>
          <a:p>
            <a:endParaRPr lang="en-US" sz="500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UE1 </a:t>
            </a:r>
            <a:r>
              <a:rPr lang="en-US" b="1" dirty="0" err="1" smtClean="0">
                <a:solidFill>
                  <a:schemeClr val="bg1"/>
                </a:solidFill>
              </a:rPr>
              <a:t>Médecine</a:t>
            </a:r>
            <a:r>
              <a:rPr lang="en-US" b="1" dirty="0" smtClean="0">
                <a:solidFill>
                  <a:schemeClr val="bg1"/>
                </a:solidFill>
              </a:rPr>
              <a:t> de la reproduction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60h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620472" y="3472806"/>
            <a:ext cx="2074872" cy="119875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lIns="144000" tIns="144000" rIns="144000" bIns="144000" rtlCol="0">
            <a:spAutoFit/>
          </a:bodyPr>
          <a:lstStyle/>
          <a:p>
            <a:endParaRPr lang="en-US" sz="500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UE2 </a:t>
            </a:r>
            <a:r>
              <a:rPr lang="en-US" b="1" dirty="0" err="1" smtClean="0">
                <a:solidFill>
                  <a:schemeClr val="bg1"/>
                </a:solidFill>
              </a:rPr>
              <a:t>Médecine</a:t>
            </a:r>
            <a:r>
              <a:rPr lang="en-US" b="1" dirty="0" smtClean="0">
                <a:solidFill>
                  <a:schemeClr val="bg1"/>
                </a:solidFill>
              </a:rPr>
              <a:t> de la reproduction</a:t>
            </a:r>
          </a:p>
          <a:p>
            <a:r>
              <a:rPr lang="en-US" b="1" dirty="0">
                <a:solidFill>
                  <a:schemeClr val="bg1"/>
                </a:solidFill>
              </a:rPr>
              <a:t>3</a:t>
            </a:r>
            <a:r>
              <a:rPr lang="en-US" b="1" dirty="0" smtClean="0">
                <a:solidFill>
                  <a:schemeClr val="bg1"/>
                </a:solidFill>
              </a:rPr>
              <a:t>0h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18" name="Connecteur droit 17"/>
          <p:cNvCxnSpPr/>
          <p:nvPr/>
        </p:nvCxnSpPr>
        <p:spPr>
          <a:xfrm>
            <a:off x="2493483" y="3334308"/>
            <a:ext cx="0" cy="175598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10534669" y="3293572"/>
            <a:ext cx="0" cy="175598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4776341" y="4642481"/>
            <a:ext cx="0" cy="43200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7568247" y="4617561"/>
            <a:ext cx="0" cy="43200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9950605" y="5470737"/>
            <a:ext cx="2340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avril 2025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157124" y="5485670"/>
            <a:ext cx="2340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avril </a:t>
            </a: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2024</a:t>
            </a:r>
            <a:endParaRPr lang="fr-F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778704" y="5485670"/>
            <a:ext cx="2340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janvier 2025</a:t>
            </a:r>
            <a:endParaRPr lang="fr-F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60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F2ED54E-D48F-6542-A44B-91C5CCF43D01}"/>
              </a:ext>
            </a:extLst>
          </p:cNvPr>
          <p:cNvSpPr txBox="1"/>
          <p:nvPr/>
        </p:nvSpPr>
        <p:spPr>
          <a:xfrm>
            <a:off x="1237129" y="455044"/>
            <a:ext cx="4858871" cy="1561178"/>
          </a:xfrm>
          <a:prstGeom prst="rect">
            <a:avLst/>
          </a:prstGeom>
          <a:solidFill>
            <a:srgbClr val="C00000"/>
          </a:solidFill>
        </p:spPr>
        <p:txBody>
          <a:bodyPr wrap="square" lIns="360000" tIns="72000" bIns="72000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Dans le monde :</a:t>
            </a:r>
          </a:p>
          <a:p>
            <a:endParaRPr lang="fr-FR" sz="800" dirty="0">
              <a:solidFill>
                <a:schemeClr val="bg1"/>
              </a:solidFill>
            </a:endParaRPr>
          </a:p>
          <a:p>
            <a:r>
              <a:rPr lang="fr-FR" sz="2800" dirty="0">
                <a:solidFill>
                  <a:schemeClr val="bg1"/>
                </a:solidFill>
              </a:rPr>
              <a:t>&gt; 300 millions de patients</a:t>
            </a:r>
          </a:p>
          <a:p>
            <a:r>
              <a:rPr lang="fr-FR" sz="2800" dirty="0">
                <a:solidFill>
                  <a:schemeClr val="bg1"/>
                </a:solidFill>
              </a:rPr>
              <a:t>avec une maladie génétique                       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A3AF253-D078-A04A-9AC1-1BB1C4439240}"/>
              </a:ext>
            </a:extLst>
          </p:cNvPr>
          <p:cNvSpPr txBox="1"/>
          <p:nvPr/>
        </p:nvSpPr>
        <p:spPr>
          <a:xfrm>
            <a:off x="6096000" y="2016222"/>
            <a:ext cx="5145740" cy="199206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360000" tIns="72000" bIns="72000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En France, les affections congénitales concernent :</a:t>
            </a:r>
          </a:p>
          <a:p>
            <a:r>
              <a:rPr lang="fr-FR" sz="800" dirty="0">
                <a:solidFill>
                  <a:schemeClr val="bg1"/>
                </a:solidFill>
              </a:rPr>
              <a:t> </a:t>
            </a:r>
          </a:p>
          <a:p>
            <a:r>
              <a:rPr lang="fr-FR" sz="2800" dirty="0">
                <a:solidFill>
                  <a:schemeClr val="bg1"/>
                </a:solidFill>
              </a:rPr>
              <a:t>&gt; 25% décès néonataux</a:t>
            </a:r>
          </a:p>
          <a:p>
            <a:r>
              <a:rPr lang="fr-FR" sz="2800" dirty="0">
                <a:solidFill>
                  <a:schemeClr val="bg1"/>
                </a:solidFill>
              </a:rPr>
              <a:t>3,5% des naissances         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636B74A-7E8E-8644-98BD-E10529A68339}"/>
              </a:ext>
            </a:extLst>
          </p:cNvPr>
          <p:cNvSpPr txBox="1"/>
          <p:nvPr/>
        </p:nvSpPr>
        <p:spPr>
          <a:xfrm>
            <a:off x="1237128" y="4004163"/>
            <a:ext cx="4858872" cy="576293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lIns="360000" tIns="72000" bIns="72000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Maladies adultes (cancer…)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56000C7-F8B8-6D42-85FD-9FA8DB22F3A3}"/>
              </a:ext>
            </a:extLst>
          </p:cNvPr>
          <p:cNvSpPr txBox="1"/>
          <p:nvPr/>
        </p:nvSpPr>
        <p:spPr>
          <a:xfrm>
            <a:off x="6096000" y="4580456"/>
            <a:ext cx="5145740" cy="223828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360000" tIns="72000" bIns="72000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↑ nombre de gènes impliqués</a:t>
            </a:r>
          </a:p>
          <a:p>
            <a:endParaRPr lang="fr-FR" sz="800" dirty="0">
              <a:solidFill>
                <a:schemeClr val="bg1"/>
              </a:solidFill>
            </a:endParaRPr>
          </a:p>
          <a:p>
            <a:r>
              <a:rPr lang="fr-FR" sz="2800" dirty="0">
                <a:solidFill>
                  <a:schemeClr val="bg1"/>
                </a:solidFill>
              </a:rPr>
              <a:t>↑ capacités de séquençage</a:t>
            </a:r>
          </a:p>
          <a:p>
            <a:endParaRPr lang="fr-FR" sz="800" dirty="0">
              <a:solidFill>
                <a:schemeClr val="bg1"/>
              </a:solidFill>
            </a:endParaRPr>
          </a:p>
          <a:p>
            <a:r>
              <a:rPr lang="fr-FR" sz="2800" dirty="0">
                <a:solidFill>
                  <a:schemeClr val="bg1"/>
                </a:solidFill>
              </a:rPr>
              <a:t>↑ demandes d’études</a:t>
            </a:r>
          </a:p>
          <a:p>
            <a:endParaRPr lang="fr-FR" sz="800" dirty="0">
              <a:solidFill>
                <a:schemeClr val="bg1"/>
              </a:solidFill>
            </a:endParaRPr>
          </a:p>
          <a:p>
            <a:r>
              <a:rPr lang="fr-FR" sz="2800" dirty="0">
                <a:solidFill>
                  <a:schemeClr val="bg1"/>
                </a:solidFill>
              </a:rPr>
              <a:t>Sous-effectif des généticiens         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41688" y="16132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tx2">
                    <a:lumMod val="50000"/>
                  </a:schemeClr>
                </a:solidFill>
              </a:rPr>
              <a:t>UE 1 et 2 </a:t>
            </a:r>
            <a:r>
              <a:rPr lang="fr-FR" sz="2000" dirty="0">
                <a:solidFill>
                  <a:schemeClr val="tx2">
                    <a:lumMod val="50000"/>
                  </a:schemeClr>
                </a:solidFill>
              </a:rPr>
              <a:t>Médecine et Génomique </a:t>
            </a:r>
            <a:r>
              <a:rPr lang="fr-FR" sz="2000" dirty="0" smtClean="0">
                <a:solidFill>
                  <a:schemeClr val="tx2">
                    <a:lumMod val="50000"/>
                  </a:schemeClr>
                </a:solidFill>
              </a:rPr>
              <a:t>(Legendre/El </a:t>
            </a:r>
            <a:r>
              <a:rPr lang="fr-FR" sz="2000" dirty="0" err="1" smtClean="0">
                <a:solidFill>
                  <a:schemeClr val="tx2">
                    <a:lumMod val="50000"/>
                  </a:schemeClr>
                </a:solidFill>
              </a:rPr>
              <a:t>Khattabi</a:t>
            </a:r>
            <a:r>
              <a:rPr lang="fr-FR" sz="2000" dirty="0" smtClean="0">
                <a:solidFill>
                  <a:schemeClr val="tx2">
                    <a:lumMod val="50000"/>
                  </a:schemeClr>
                </a:solidFill>
              </a:rPr>
              <a:t>/Giurgea)</a:t>
            </a:r>
            <a:endParaRPr lang="fr-FR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01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lipse 12">
            <a:extLst>
              <a:ext uri="{FF2B5EF4-FFF2-40B4-BE49-F238E27FC236}">
                <a16:creationId xmlns:a16="http://schemas.microsoft.com/office/drawing/2014/main" id="{A9BE6BB1-A93F-A44C-8D79-BC8A61BBAEFF}"/>
              </a:ext>
            </a:extLst>
          </p:cNvPr>
          <p:cNvSpPr/>
          <p:nvPr/>
        </p:nvSpPr>
        <p:spPr>
          <a:xfrm>
            <a:off x="8062777" y="-980985"/>
            <a:ext cx="3717177" cy="3691157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               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5324FE9C-3069-324A-8323-94CB72EC80D1}"/>
              </a:ext>
            </a:extLst>
          </p:cNvPr>
          <p:cNvSpPr/>
          <p:nvPr/>
        </p:nvSpPr>
        <p:spPr>
          <a:xfrm>
            <a:off x="4392264" y="4895977"/>
            <a:ext cx="2159927" cy="21600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7DA712ED-33B8-964B-A9C6-9CEDB2197888}"/>
              </a:ext>
            </a:extLst>
          </p:cNvPr>
          <p:cNvSpPr/>
          <p:nvPr/>
        </p:nvSpPr>
        <p:spPr>
          <a:xfrm>
            <a:off x="483687" y="2823102"/>
            <a:ext cx="2951999" cy="2951999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B51AA443-3D95-9342-878F-02E94E207D6D}"/>
              </a:ext>
            </a:extLst>
          </p:cNvPr>
          <p:cNvSpPr/>
          <p:nvPr/>
        </p:nvSpPr>
        <p:spPr>
          <a:xfrm>
            <a:off x="8669866" y="3100992"/>
            <a:ext cx="3478372" cy="3486075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43F3FE2A-F94A-224F-A87F-BD42FEC7FB50}"/>
              </a:ext>
            </a:extLst>
          </p:cNvPr>
          <p:cNvSpPr/>
          <p:nvPr/>
        </p:nvSpPr>
        <p:spPr>
          <a:xfrm>
            <a:off x="4047729" y="775371"/>
            <a:ext cx="3493797" cy="335057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2EF36784-EC88-184B-94EE-36EB782AE0A3}"/>
              </a:ext>
            </a:extLst>
          </p:cNvPr>
          <p:cNvSpPr/>
          <p:nvPr/>
        </p:nvSpPr>
        <p:spPr>
          <a:xfrm>
            <a:off x="722226" y="-715949"/>
            <a:ext cx="3261908" cy="32573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A213A6A-838D-404F-B65A-EA1D8198828F}"/>
              </a:ext>
            </a:extLst>
          </p:cNvPr>
          <p:cNvSpPr txBox="1"/>
          <p:nvPr/>
        </p:nvSpPr>
        <p:spPr>
          <a:xfrm>
            <a:off x="863692" y="3859000"/>
            <a:ext cx="27476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Difficultés à engager certaines études familiales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B952E07-0AB1-AD4E-98B0-7447909A9772}"/>
              </a:ext>
            </a:extLst>
          </p:cNvPr>
          <p:cNvSpPr txBox="1"/>
          <p:nvPr/>
        </p:nvSpPr>
        <p:spPr>
          <a:xfrm>
            <a:off x="1126474" y="152896"/>
            <a:ext cx="27508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Tendance à </a:t>
            </a:r>
            <a:r>
              <a:rPr lang="fr-FR" sz="2000" dirty="0" err="1">
                <a:solidFill>
                  <a:schemeClr val="bg1"/>
                </a:solidFill>
              </a:rPr>
              <a:t>surinterpréter</a:t>
            </a:r>
            <a:r>
              <a:rPr lang="fr-FR" sz="2000" dirty="0">
                <a:solidFill>
                  <a:schemeClr val="bg1"/>
                </a:solidFill>
              </a:rPr>
              <a:t> la pathogénicité des </a:t>
            </a:r>
            <a:r>
              <a:rPr lang="fr-FR" sz="2000" dirty="0" err="1">
                <a:solidFill>
                  <a:schemeClr val="bg1"/>
                </a:solidFill>
              </a:rPr>
              <a:t>variants</a:t>
            </a:r>
            <a:r>
              <a:rPr lang="fr-FR" sz="2000" dirty="0">
                <a:solidFill>
                  <a:schemeClr val="bg1"/>
                </a:solidFill>
              </a:rPr>
              <a:t> de signification </a:t>
            </a:r>
            <a:r>
              <a:rPr lang="fr-FR" sz="2000" dirty="0" smtClean="0">
                <a:solidFill>
                  <a:schemeClr val="bg1"/>
                </a:solidFill>
              </a:rPr>
              <a:t>incertaine </a:t>
            </a:r>
            <a:r>
              <a:rPr lang="fr-FR" sz="2000" dirty="0">
                <a:solidFill>
                  <a:schemeClr val="bg1"/>
                </a:solidFill>
              </a:rPr>
              <a:t>(VUS)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133A33C-AE45-3242-972E-D0E84FCC0025}"/>
              </a:ext>
            </a:extLst>
          </p:cNvPr>
          <p:cNvSpPr txBox="1"/>
          <p:nvPr/>
        </p:nvSpPr>
        <p:spPr>
          <a:xfrm>
            <a:off x="4293691" y="1784972"/>
            <a:ext cx="31824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Connaissances incomplètes</a:t>
            </a:r>
          </a:p>
          <a:p>
            <a:r>
              <a:rPr lang="fr-FR" sz="2000" dirty="0">
                <a:solidFill>
                  <a:schemeClr val="bg1"/>
                </a:solidFill>
              </a:rPr>
              <a:t>sur la variabilité du génome</a:t>
            </a:r>
          </a:p>
          <a:p>
            <a:endParaRPr lang="fr-FR" sz="800" dirty="0">
              <a:solidFill>
                <a:schemeClr val="bg1"/>
              </a:solidFill>
            </a:endParaRPr>
          </a:p>
          <a:p>
            <a:r>
              <a:rPr lang="fr-FR" sz="2000" dirty="0">
                <a:solidFill>
                  <a:schemeClr val="bg1"/>
                </a:solidFill>
              </a:rPr>
              <a:t>WGS = 3 millions de   </a:t>
            </a:r>
          </a:p>
          <a:p>
            <a:r>
              <a:rPr lang="fr-FR" sz="2000" dirty="0">
                <a:solidFill>
                  <a:schemeClr val="bg1"/>
                </a:solidFill>
              </a:rPr>
              <a:t>             variations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6AC6DBF-BDE9-9443-8EFF-E9B73CA7EA35}"/>
              </a:ext>
            </a:extLst>
          </p:cNvPr>
          <p:cNvSpPr txBox="1"/>
          <p:nvPr/>
        </p:nvSpPr>
        <p:spPr>
          <a:xfrm>
            <a:off x="9028520" y="4180601"/>
            <a:ext cx="31197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Difficultés à répondre aux questions des patients sur</a:t>
            </a:r>
          </a:p>
          <a:p>
            <a:r>
              <a:rPr lang="fr-FR" sz="2000" dirty="0">
                <a:solidFill>
                  <a:schemeClr val="bg1"/>
                </a:solidFill>
              </a:rPr>
              <a:t>le diagnostic prénatal</a:t>
            </a:r>
          </a:p>
          <a:p>
            <a:r>
              <a:rPr lang="fr-FR" sz="2000" dirty="0">
                <a:solidFill>
                  <a:schemeClr val="bg1"/>
                </a:solidFill>
              </a:rPr>
              <a:t>ou </a:t>
            </a:r>
            <a:r>
              <a:rPr lang="fr-FR" sz="2000" dirty="0" err="1">
                <a:solidFill>
                  <a:schemeClr val="bg1"/>
                </a:solidFill>
              </a:rPr>
              <a:t>pré-implantatoire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E12BD04-58DF-7144-9A89-934BC0120543}"/>
              </a:ext>
            </a:extLst>
          </p:cNvPr>
          <p:cNvSpPr txBox="1"/>
          <p:nvPr/>
        </p:nvSpPr>
        <p:spPr>
          <a:xfrm>
            <a:off x="4678000" y="5653460"/>
            <a:ext cx="17615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Aspects légaux et éthiques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1572B69-4183-6444-A639-50462112F207}"/>
              </a:ext>
            </a:extLst>
          </p:cNvPr>
          <p:cNvSpPr txBox="1"/>
          <p:nvPr/>
        </p:nvSpPr>
        <p:spPr>
          <a:xfrm>
            <a:off x="8385390" y="188326"/>
            <a:ext cx="33880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Distinguer les variations : </a:t>
            </a:r>
          </a:p>
          <a:p>
            <a:endParaRPr lang="fr-FR" sz="2000" dirty="0">
              <a:solidFill>
                <a:schemeClr val="bg1"/>
              </a:solidFill>
            </a:endParaRPr>
          </a:p>
          <a:p>
            <a:r>
              <a:rPr lang="fr-FR" sz="2000" dirty="0">
                <a:solidFill>
                  <a:schemeClr val="bg1"/>
                </a:solidFill>
              </a:rPr>
              <a:t>- issues d’une étude de liaison</a:t>
            </a:r>
          </a:p>
          <a:p>
            <a:r>
              <a:rPr lang="fr-FR" sz="2000" dirty="0">
                <a:solidFill>
                  <a:schemeClr val="bg1"/>
                </a:solidFill>
              </a:rPr>
              <a:t>- de signification </a:t>
            </a:r>
            <a:r>
              <a:rPr lang="fr-FR" sz="2000" dirty="0" smtClean="0">
                <a:solidFill>
                  <a:schemeClr val="bg1"/>
                </a:solidFill>
              </a:rPr>
              <a:t>incertaine</a:t>
            </a:r>
            <a:endParaRPr lang="fr-FR" sz="2000" dirty="0">
              <a:solidFill>
                <a:schemeClr val="bg1"/>
              </a:solidFill>
            </a:endParaRPr>
          </a:p>
          <a:p>
            <a:r>
              <a:rPr lang="fr-FR" sz="2000" dirty="0">
                <a:solidFill>
                  <a:schemeClr val="bg1"/>
                </a:solidFill>
              </a:rPr>
              <a:t>- de pathogénicité certaine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92760" y="6150114"/>
            <a:ext cx="3920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tx2">
                    <a:lumMod val="50000"/>
                  </a:schemeClr>
                </a:solidFill>
              </a:rPr>
              <a:t>UE 1 et 2 Médecine </a:t>
            </a:r>
            <a:r>
              <a:rPr lang="fr-FR" sz="2000" dirty="0">
                <a:solidFill>
                  <a:schemeClr val="tx2">
                    <a:lumMod val="50000"/>
                  </a:schemeClr>
                </a:solidFill>
              </a:rPr>
              <a:t>et Génomique </a:t>
            </a:r>
            <a:r>
              <a:rPr lang="fr-FR" sz="2000" dirty="0" smtClean="0">
                <a:solidFill>
                  <a:schemeClr val="tx2">
                    <a:lumMod val="50000"/>
                  </a:schemeClr>
                </a:solidFill>
              </a:rPr>
              <a:t>(Legendre/El </a:t>
            </a:r>
            <a:r>
              <a:rPr lang="fr-FR" sz="2000" dirty="0" err="1" smtClean="0">
                <a:solidFill>
                  <a:schemeClr val="tx2">
                    <a:lumMod val="50000"/>
                  </a:schemeClr>
                </a:solidFill>
              </a:rPr>
              <a:t>Khattabi</a:t>
            </a:r>
            <a:r>
              <a:rPr lang="fr-FR" sz="2000" dirty="0" smtClean="0">
                <a:solidFill>
                  <a:schemeClr val="tx2">
                    <a:lumMod val="50000"/>
                  </a:schemeClr>
                </a:solidFill>
              </a:rPr>
              <a:t>/Giurgea)</a:t>
            </a:r>
            <a:endParaRPr lang="fr-FR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51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-109280" y="-273892"/>
            <a:ext cx="9583936" cy="96658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lIns="180000" rIns="180000" bIns="180000" rtlCol="0">
            <a:spAutoFit/>
          </a:bodyPr>
          <a:lstStyle/>
          <a:p>
            <a:pPr algn="r"/>
            <a:endParaRPr lang="en-US" sz="2400" dirty="0">
              <a:solidFill>
                <a:schemeClr val="bg1"/>
              </a:solidFill>
            </a:endParaRP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UE 1 et 2 </a:t>
            </a:r>
            <a:r>
              <a:rPr lang="en-US" sz="2400" dirty="0" err="1">
                <a:solidFill>
                  <a:schemeClr val="bg1"/>
                </a:solidFill>
              </a:rPr>
              <a:t>Médecine</a:t>
            </a:r>
            <a:r>
              <a:rPr lang="en-US" sz="2400" dirty="0">
                <a:solidFill>
                  <a:schemeClr val="bg1"/>
                </a:solidFill>
              </a:rPr>
              <a:t> et </a:t>
            </a:r>
            <a:r>
              <a:rPr lang="en-US" sz="2400" dirty="0" err="1">
                <a:solidFill>
                  <a:schemeClr val="bg1"/>
                </a:solidFill>
              </a:rPr>
              <a:t>Génomique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(</a:t>
            </a:r>
            <a:r>
              <a:rPr lang="en-US" sz="2400" dirty="0">
                <a:solidFill>
                  <a:schemeClr val="bg1"/>
                </a:solidFill>
              </a:rPr>
              <a:t>Initiation à la </a:t>
            </a:r>
            <a:r>
              <a:rPr lang="en-US" sz="2400" dirty="0" err="1">
                <a:solidFill>
                  <a:schemeClr val="bg1"/>
                </a:solidFill>
              </a:rPr>
              <a:t>recherche</a:t>
            </a:r>
            <a:r>
              <a:rPr lang="en-US" sz="24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841808" y="801595"/>
            <a:ext cx="8820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Responsables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:	Dr. Marie Legendre (Génétique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moléculaire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, Trousseau)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Dr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Laïla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El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Khattabi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(Génétique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chromosomique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Trousseau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	Dr. Irina Giurgea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(Génétique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moléculaire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, Trousseau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21628" y="2403391"/>
            <a:ext cx="3240360" cy="182969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lIns="144000" tIns="144000" rIns="144000" bIns="144000" rtlCol="0">
            <a:spAutoFit/>
          </a:bodyPr>
          <a:lstStyle/>
          <a:p>
            <a:endParaRPr lang="en-US" sz="500" b="1" dirty="0">
              <a:solidFill>
                <a:schemeClr val="bg1"/>
              </a:solidFill>
            </a:endParaRPr>
          </a:p>
          <a:p>
            <a:r>
              <a:rPr lang="en-US" b="1" dirty="0" err="1">
                <a:solidFill>
                  <a:schemeClr val="bg1"/>
                </a:solidFill>
              </a:rPr>
              <a:t>Enseignants</a:t>
            </a:r>
            <a:r>
              <a:rPr lang="en-US" b="1" dirty="0">
                <a:solidFill>
                  <a:schemeClr val="bg1"/>
                </a:solidFill>
              </a:rPr>
              <a:t> = </a:t>
            </a:r>
            <a:r>
              <a:rPr lang="en-US" b="1" dirty="0" err="1">
                <a:solidFill>
                  <a:schemeClr val="bg1"/>
                </a:solidFill>
              </a:rPr>
              <a:t>praticiens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en</a:t>
            </a:r>
            <a:endParaRPr lang="en-US" b="1" dirty="0">
              <a:solidFill>
                <a:schemeClr val="bg1"/>
              </a:solidFill>
            </a:endParaRPr>
          </a:p>
          <a:p>
            <a:endParaRPr lang="en-US" sz="500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  Génétique </a:t>
            </a:r>
            <a:r>
              <a:rPr lang="en-US" b="1" dirty="0" err="1">
                <a:solidFill>
                  <a:schemeClr val="bg1"/>
                </a:solidFill>
              </a:rPr>
              <a:t>moléculaire</a:t>
            </a:r>
            <a:r>
              <a:rPr lang="en-US" b="1" dirty="0">
                <a:solidFill>
                  <a:schemeClr val="bg1"/>
                </a:solidFill>
              </a:rPr>
              <a:t>,</a:t>
            </a:r>
          </a:p>
          <a:p>
            <a:r>
              <a:rPr lang="en-US" b="1" dirty="0">
                <a:solidFill>
                  <a:schemeClr val="bg1"/>
                </a:solidFill>
              </a:rPr>
              <a:t>  </a:t>
            </a:r>
            <a:r>
              <a:rPr lang="en-US" b="1" dirty="0" err="1">
                <a:solidFill>
                  <a:schemeClr val="bg1"/>
                </a:solidFill>
              </a:rPr>
              <a:t>Cytogénétique</a:t>
            </a:r>
            <a:r>
              <a:rPr lang="en-US" b="1" dirty="0">
                <a:solidFill>
                  <a:schemeClr val="bg1"/>
                </a:solidFill>
              </a:rPr>
              <a:t>,</a:t>
            </a:r>
          </a:p>
          <a:p>
            <a:r>
              <a:rPr lang="en-US" b="1" dirty="0">
                <a:solidFill>
                  <a:schemeClr val="bg1"/>
                </a:solidFill>
              </a:rPr>
              <a:t>  </a:t>
            </a:r>
            <a:r>
              <a:rPr lang="en-US" b="1" dirty="0" err="1">
                <a:solidFill>
                  <a:schemeClr val="bg1"/>
                </a:solidFill>
              </a:rPr>
              <a:t>Cytogénétique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moléculaire</a:t>
            </a:r>
            <a:r>
              <a:rPr lang="en-US" b="1" dirty="0">
                <a:solidFill>
                  <a:schemeClr val="bg1"/>
                </a:solidFill>
              </a:rPr>
              <a:t>,</a:t>
            </a:r>
          </a:p>
          <a:p>
            <a:r>
              <a:rPr lang="en-US" b="1" dirty="0">
                <a:solidFill>
                  <a:schemeClr val="bg1"/>
                </a:solidFill>
              </a:rPr>
              <a:t>  Génétique </a:t>
            </a:r>
            <a:r>
              <a:rPr lang="en-US" b="1" dirty="0" err="1">
                <a:solidFill>
                  <a:schemeClr val="bg1"/>
                </a:solidFill>
              </a:rPr>
              <a:t>clinique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21628" y="4314646"/>
            <a:ext cx="3240360" cy="6447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lIns="144000" tIns="144000" rIns="144000" bIns="144000" rtlCol="0">
            <a:spAutoFit/>
          </a:bodyPr>
          <a:lstStyle/>
          <a:p>
            <a:endParaRPr lang="en-US" sz="500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Ateliers +++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21628" y="5062602"/>
            <a:ext cx="3240360" cy="9217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lIns="144000" tIns="144000" rIns="144000" bIns="144000" rtlCol="0">
            <a:spAutoFit/>
          </a:bodyPr>
          <a:lstStyle/>
          <a:p>
            <a:endParaRPr lang="en-US" sz="500" b="1" dirty="0">
              <a:solidFill>
                <a:schemeClr val="bg1"/>
              </a:solidFill>
            </a:endParaRPr>
          </a:p>
          <a:p>
            <a:r>
              <a:rPr lang="en-US" b="1" dirty="0" err="1">
                <a:solidFill>
                  <a:schemeClr val="bg1"/>
                </a:solidFill>
              </a:rPr>
              <a:t>Examen</a:t>
            </a:r>
            <a:r>
              <a:rPr lang="en-US" b="1" dirty="0">
                <a:solidFill>
                  <a:schemeClr val="bg1"/>
                </a:solidFill>
              </a:rPr>
              <a:t> :</a:t>
            </a:r>
          </a:p>
          <a:p>
            <a:r>
              <a:rPr lang="en-US" b="1" dirty="0" err="1">
                <a:solidFill>
                  <a:schemeClr val="bg1"/>
                </a:solidFill>
              </a:rPr>
              <a:t>analyse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d’article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dirigée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284611" y="1680662"/>
            <a:ext cx="2301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UE1 DFGSM2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60h </a:t>
            </a:r>
            <a:r>
              <a:rPr lang="fr-FR" dirty="0" smtClean="0">
                <a:solidFill>
                  <a:srgbClr val="C00000"/>
                </a:solidFill>
              </a:rPr>
              <a:t>(</a:t>
            </a:r>
            <a:r>
              <a:rPr lang="fr-FR" dirty="0" smtClean="0">
                <a:solidFill>
                  <a:srgbClr val="C00000"/>
                </a:solidFill>
              </a:rPr>
              <a:t>11-22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 smtClean="0">
                <a:solidFill>
                  <a:srgbClr val="C00000"/>
                </a:solidFill>
              </a:rPr>
              <a:t>déc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smtClean="0">
                <a:solidFill>
                  <a:srgbClr val="C00000"/>
                </a:solidFill>
              </a:rPr>
              <a:t>2023)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546941" y="1680662"/>
            <a:ext cx="1646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UE2 DFGSM3</a:t>
            </a:r>
          </a:p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30h (avril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2025)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284608" y="2387280"/>
            <a:ext cx="3959872" cy="424731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Introduction </a:t>
            </a:r>
            <a:r>
              <a:rPr lang="en-US" dirty="0" smtClean="0">
                <a:solidFill>
                  <a:schemeClr val="bg1"/>
                </a:solidFill>
              </a:rPr>
              <a:t>à </a:t>
            </a:r>
            <a:r>
              <a:rPr lang="en-US" dirty="0" err="1" smtClean="0">
                <a:solidFill>
                  <a:schemeClr val="bg1"/>
                </a:solidFill>
              </a:rPr>
              <a:t>l’analyse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d’articles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Ateliers sur les bases de </a:t>
            </a:r>
            <a:r>
              <a:rPr lang="en-US" dirty="0" err="1">
                <a:solidFill>
                  <a:schemeClr val="bg1"/>
                </a:solidFill>
              </a:rPr>
              <a:t>données</a:t>
            </a:r>
            <a:r>
              <a:rPr lang="en-US" dirty="0">
                <a:solidFill>
                  <a:schemeClr val="bg1"/>
                </a:solidFill>
              </a:rPr>
              <a:t> et </a:t>
            </a:r>
            <a:r>
              <a:rPr lang="en-US" dirty="0" err="1">
                <a:solidFill>
                  <a:schemeClr val="bg1"/>
                </a:solidFill>
              </a:rPr>
              <a:t>outils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d’analyse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ligne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Visite</a:t>
            </a:r>
            <a:r>
              <a:rPr lang="en-US" dirty="0" smtClean="0">
                <a:solidFill>
                  <a:schemeClr val="bg1"/>
                </a:solidFill>
              </a:rPr>
              <a:t> d’un </a:t>
            </a:r>
            <a:r>
              <a:rPr lang="en-US" dirty="0" err="1" smtClean="0">
                <a:solidFill>
                  <a:schemeClr val="bg1"/>
                </a:solidFill>
              </a:rPr>
              <a:t>laboratoire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Généralités</a:t>
            </a:r>
            <a:r>
              <a:rPr lang="en-US" dirty="0" smtClean="0">
                <a:solidFill>
                  <a:schemeClr val="bg1"/>
                </a:solidFill>
              </a:rPr>
              <a:t> sur les maladies </a:t>
            </a:r>
            <a:r>
              <a:rPr lang="en-US" dirty="0" err="1" smtClean="0">
                <a:solidFill>
                  <a:schemeClr val="bg1"/>
                </a:solidFill>
              </a:rPr>
              <a:t>génétiques</a:t>
            </a:r>
            <a:r>
              <a:rPr lang="en-US" dirty="0" smtClean="0">
                <a:solidFill>
                  <a:schemeClr val="bg1"/>
                </a:solidFill>
              </a:rPr>
              <a:t> et la </a:t>
            </a:r>
            <a:r>
              <a:rPr lang="en-US" dirty="0" err="1" smtClean="0">
                <a:solidFill>
                  <a:schemeClr val="bg1"/>
                </a:solidFill>
              </a:rPr>
              <a:t>variabilité</a:t>
            </a:r>
            <a:r>
              <a:rPr lang="en-US" dirty="0" smtClean="0">
                <a:solidFill>
                  <a:schemeClr val="bg1"/>
                </a:solidFill>
              </a:rPr>
              <a:t> du </a:t>
            </a:r>
            <a:r>
              <a:rPr lang="en-US" dirty="0" err="1" smtClean="0">
                <a:solidFill>
                  <a:schemeClr val="bg1"/>
                </a:solidFill>
              </a:rPr>
              <a:t>génome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Approches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actuelles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l’étude</a:t>
            </a:r>
            <a:r>
              <a:rPr lang="en-US" dirty="0" smtClean="0">
                <a:solidFill>
                  <a:schemeClr val="bg1"/>
                </a:solidFill>
              </a:rPr>
              <a:t> du </a:t>
            </a:r>
            <a:r>
              <a:rPr lang="en-US" dirty="0" err="1" smtClean="0">
                <a:solidFill>
                  <a:schemeClr val="bg1"/>
                </a:solidFill>
              </a:rPr>
              <a:t>génome</a:t>
            </a:r>
            <a:r>
              <a:rPr lang="en-US" dirty="0" smtClean="0">
                <a:solidFill>
                  <a:schemeClr val="bg1"/>
                </a:solidFill>
              </a:rPr>
              <a:t> et des </a:t>
            </a:r>
            <a:r>
              <a:rPr lang="en-US" dirty="0" err="1" smtClean="0">
                <a:solidFill>
                  <a:schemeClr val="bg1"/>
                </a:solidFill>
              </a:rPr>
              <a:t>protéines</a:t>
            </a:r>
            <a:r>
              <a:rPr lang="en-US" dirty="0" smtClean="0">
                <a:solidFill>
                  <a:schemeClr val="bg1"/>
                </a:solidFill>
              </a:rPr>
              <a:t> (OMICS)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Modèles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cellulaires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thérapie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génique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8565795" y="2387280"/>
            <a:ext cx="3312368" cy="369331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Bases </a:t>
            </a:r>
            <a:r>
              <a:rPr lang="en-US" dirty="0" err="1" smtClean="0">
                <a:solidFill>
                  <a:schemeClr val="bg1"/>
                </a:solidFill>
              </a:rPr>
              <a:t>génétiques</a:t>
            </a:r>
            <a:r>
              <a:rPr lang="en-US" dirty="0" smtClean="0">
                <a:solidFill>
                  <a:schemeClr val="bg1"/>
                </a:solidFill>
              </a:rPr>
              <a:t> des cancers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Epigénétique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Génétique et </a:t>
            </a:r>
            <a:r>
              <a:rPr lang="en-US" dirty="0" err="1" smtClean="0">
                <a:solidFill>
                  <a:schemeClr val="bg1"/>
                </a:solidFill>
              </a:rPr>
              <a:t>médecine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foetale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Neurogénétique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ARNs non </a:t>
            </a:r>
            <a:r>
              <a:rPr lang="en-US" dirty="0" err="1" smtClean="0">
                <a:solidFill>
                  <a:schemeClr val="bg1"/>
                </a:solidFill>
              </a:rPr>
              <a:t>codants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Ateliers </a:t>
            </a:r>
            <a:r>
              <a:rPr lang="en-US" dirty="0" err="1" smtClean="0">
                <a:solidFill>
                  <a:schemeClr val="bg1"/>
                </a:solidFill>
              </a:rPr>
              <a:t>génomique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bactérienne</a:t>
            </a:r>
            <a:r>
              <a:rPr lang="en-US" dirty="0" smtClean="0">
                <a:solidFill>
                  <a:schemeClr val="bg1"/>
                </a:solidFill>
              </a:rPr>
              <a:t> et/</a:t>
            </a:r>
            <a:r>
              <a:rPr lang="en-US" dirty="0" err="1" smtClean="0">
                <a:solidFill>
                  <a:schemeClr val="bg1"/>
                </a:solidFill>
              </a:rPr>
              <a:t>ou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virale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02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42416" y="638506"/>
            <a:ext cx="4945064" cy="464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108000" tIns="108000" rIns="108000" bIns="108000" rtlCol="0">
            <a:spAutoFit/>
          </a:bodyPr>
          <a:lstStyle/>
          <a:p>
            <a:r>
              <a:rPr lang="en-US" sz="1600" b="1" dirty="0" err="1">
                <a:solidFill>
                  <a:schemeClr val="bg1"/>
                </a:solidFill>
              </a:rPr>
              <a:t>Quand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penser</a:t>
            </a:r>
            <a:r>
              <a:rPr lang="en-US" sz="1600" b="1" dirty="0">
                <a:solidFill>
                  <a:schemeClr val="bg1"/>
                </a:solidFill>
              </a:rPr>
              <a:t> à </a:t>
            </a:r>
            <a:r>
              <a:rPr lang="en-US" sz="1600" b="1" dirty="0" err="1">
                <a:solidFill>
                  <a:schemeClr val="bg1"/>
                </a:solidFill>
              </a:rPr>
              <a:t>une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maladie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génétique</a:t>
            </a:r>
            <a:r>
              <a:rPr lang="en-US" sz="1600" b="1" dirty="0">
                <a:solidFill>
                  <a:schemeClr val="bg1"/>
                </a:solidFill>
              </a:rPr>
              <a:t> ?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042416" y="1914144"/>
            <a:ext cx="4945064" cy="103371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8000" tIns="108000" rIns="108000" bIns="108000" rtlCol="0">
            <a:spAutoFit/>
          </a:bodyPr>
          <a:lstStyle/>
          <a:p>
            <a:r>
              <a:rPr lang="en-US" sz="1600" b="1" dirty="0" err="1">
                <a:solidFill>
                  <a:schemeClr val="bg1"/>
                </a:solidFill>
              </a:rPr>
              <a:t>Comprendre</a:t>
            </a:r>
            <a:r>
              <a:rPr lang="en-US" sz="1600" b="1" dirty="0">
                <a:solidFill>
                  <a:schemeClr val="bg1"/>
                </a:solidFill>
              </a:rPr>
              <a:t> les </a:t>
            </a:r>
            <a:r>
              <a:rPr lang="en-US" sz="1600" b="1" dirty="0" err="1">
                <a:solidFill>
                  <a:schemeClr val="bg1"/>
                </a:solidFill>
              </a:rPr>
              <a:t>outils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actuels</a:t>
            </a:r>
            <a:r>
              <a:rPr lang="en-US" sz="1600" b="1" dirty="0">
                <a:solidFill>
                  <a:schemeClr val="bg1"/>
                </a:solidFill>
              </a:rPr>
              <a:t> de la Génétique  </a:t>
            </a:r>
            <a:r>
              <a:rPr lang="en-US" sz="1600" b="1" dirty="0" err="1">
                <a:solidFill>
                  <a:schemeClr val="bg1"/>
                </a:solidFill>
              </a:rPr>
              <a:t>moléculaire</a:t>
            </a:r>
            <a:r>
              <a:rPr lang="en-US" sz="1600" b="1" dirty="0">
                <a:solidFill>
                  <a:schemeClr val="bg1"/>
                </a:solidFill>
              </a:rPr>
              <a:t> et de la </a:t>
            </a:r>
            <a:r>
              <a:rPr lang="en-US" sz="1600" b="1" dirty="0" err="1">
                <a:solidFill>
                  <a:schemeClr val="bg1"/>
                </a:solidFill>
              </a:rPr>
              <a:t>Cytogénétique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</a:p>
          <a:p>
            <a:endParaRPr lang="en-US" sz="500" b="1" dirty="0">
              <a:solidFill>
                <a:schemeClr val="bg1"/>
              </a:solidFill>
            </a:endParaRPr>
          </a:p>
          <a:p>
            <a:r>
              <a:rPr lang="en-US" sz="1600" b="1" dirty="0" err="1">
                <a:solidFill>
                  <a:schemeClr val="bg1"/>
                </a:solidFill>
              </a:rPr>
              <a:t>Connaître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leurs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limites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987480" y="4385865"/>
            <a:ext cx="5661976" cy="71055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lIns="108000" tIns="108000" rIns="108000" bIns="108000" rtlCol="0">
            <a:spAutoFit/>
          </a:bodyPr>
          <a:lstStyle/>
          <a:p>
            <a:r>
              <a:rPr lang="en-US" sz="1600" b="1" dirty="0" err="1">
                <a:solidFill>
                  <a:schemeClr val="bg1"/>
                </a:solidFill>
              </a:rPr>
              <a:t>Comprendre</a:t>
            </a:r>
            <a:r>
              <a:rPr lang="en-US" sz="1600" b="1" dirty="0">
                <a:solidFill>
                  <a:schemeClr val="bg1"/>
                </a:solidFill>
              </a:rPr>
              <a:t> les </a:t>
            </a:r>
            <a:r>
              <a:rPr lang="en-US" sz="1600" b="1" dirty="0" err="1">
                <a:solidFill>
                  <a:schemeClr val="bg1"/>
                </a:solidFill>
              </a:rPr>
              <a:t>principales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données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génétiques</a:t>
            </a:r>
            <a:r>
              <a:rPr lang="en-US" sz="1600" b="1" dirty="0">
                <a:solidFill>
                  <a:schemeClr val="bg1"/>
                </a:solidFill>
              </a:rPr>
              <a:t> des publications </a:t>
            </a:r>
            <a:r>
              <a:rPr lang="en-US" sz="1600" b="1" dirty="0" err="1">
                <a:solidFill>
                  <a:schemeClr val="bg1"/>
                </a:solidFill>
              </a:rPr>
              <a:t>scientifiques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021864" y="5989548"/>
            <a:ext cx="4945064" cy="464331"/>
          </a:xfrm>
          <a:prstGeom prst="rect">
            <a:avLst/>
          </a:prstGeom>
          <a:solidFill>
            <a:srgbClr val="C00000"/>
          </a:solidFill>
        </p:spPr>
        <p:txBody>
          <a:bodyPr wrap="square" lIns="108000" tIns="108000" rIns="108000" bIns="108000" rtlCol="0">
            <a:spAutoFit/>
          </a:bodyPr>
          <a:lstStyle/>
          <a:p>
            <a:r>
              <a:rPr lang="en-US" sz="1600" b="1" dirty="0" err="1">
                <a:solidFill>
                  <a:schemeClr val="bg1"/>
                </a:solidFill>
              </a:rPr>
              <a:t>Développer</a:t>
            </a:r>
            <a:r>
              <a:rPr lang="en-US" sz="1600" b="1" dirty="0">
                <a:solidFill>
                  <a:schemeClr val="bg1"/>
                </a:solidFill>
              </a:rPr>
              <a:t> un esprit critique sur les </a:t>
            </a:r>
            <a:r>
              <a:rPr lang="en-US" sz="1600" b="1" dirty="0" err="1">
                <a:solidFill>
                  <a:schemeClr val="bg1"/>
                </a:solidFill>
              </a:rPr>
              <a:t>données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publiées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043488" y="4964142"/>
            <a:ext cx="4945064" cy="71055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lIns="108000" tIns="108000" rIns="108000" bIns="108000" rtlCol="0">
            <a:spAutoFit/>
          </a:bodyPr>
          <a:lstStyle/>
          <a:p>
            <a:r>
              <a:rPr lang="en-US" sz="1600" b="1" dirty="0" err="1">
                <a:solidFill>
                  <a:schemeClr val="bg1"/>
                </a:solidFill>
              </a:rPr>
              <a:t>Comprendre</a:t>
            </a:r>
            <a:r>
              <a:rPr lang="en-US" sz="1600" b="1" dirty="0">
                <a:solidFill>
                  <a:schemeClr val="bg1"/>
                </a:solidFill>
              </a:rPr>
              <a:t> le </a:t>
            </a:r>
            <a:r>
              <a:rPr lang="en-US" sz="1600" b="1" dirty="0" err="1">
                <a:solidFill>
                  <a:schemeClr val="bg1"/>
                </a:solidFill>
              </a:rPr>
              <a:t>développement</a:t>
            </a:r>
            <a:r>
              <a:rPr lang="en-US" sz="1600" b="1" dirty="0">
                <a:solidFill>
                  <a:schemeClr val="bg1"/>
                </a:solidFill>
              </a:rPr>
              <a:t> des </a:t>
            </a:r>
            <a:r>
              <a:rPr lang="en-US" sz="1600" b="1" dirty="0" err="1">
                <a:solidFill>
                  <a:schemeClr val="bg1"/>
                </a:solidFill>
              </a:rPr>
              <a:t>thérapies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cellulaires</a:t>
            </a:r>
            <a:r>
              <a:rPr lang="en-US" sz="1600" b="1" dirty="0">
                <a:solidFill>
                  <a:schemeClr val="bg1"/>
                </a:solidFill>
              </a:rPr>
              <a:t> et </a:t>
            </a:r>
            <a:r>
              <a:rPr lang="en-US" sz="1600" b="1" dirty="0" err="1">
                <a:solidFill>
                  <a:schemeClr val="bg1"/>
                </a:solidFill>
              </a:rPr>
              <a:t>génétiques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966928" y="5610859"/>
            <a:ext cx="5661976" cy="464331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lIns="108000" tIns="108000" rIns="108000" bIns="108000" rtlCol="0">
            <a:spAutoFit/>
          </a:bodyPr>
          <a:lstStyle/>
          <a:p>
            <a:r>
              <a:rPr lang="en-US" sz="1600" b="1" dirty="0" err="1">
                <a:solidFill>
                  <a:schemeClr val="bg1"/>
                </a:solidFill>
              </a:rPr>
              <a:t>Aborder</a:t>
            </a:r>
            <a:r>
              <a:rPr lang="en-US" sz="1600" b="1" dirty="0">
                <a:solidFill>
                  <a:schemeClr val="bg1"/>
                </a:solidFill>
              </a:rPr>
              <a:t> les aspects </a:t>
            </a:r>
            <a:r>
              <a:rPr lang="en-US" sz="1600" b="1" dirty="0" err="1" smtClean="0">
                <a:solidFill>
                  <a:schemeClr val="bg1"/>
                </a:solidFill>
              </a:rPr>
              <a:t>éthiques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>
                <a:solidFill>
                  <a:schemeClr val="bg1"/>
                </a:solidFill>
              </a:rPr>
              <a:t>et </a:t>
            </a:r>
            <a:r>
              <a:rPr lang="en-US" sz="1600" b="1" dirty="0" err="1">
                <a:solidFill>
                  <a:schemeClr val="bg1"/>
                </a:solidFill>
              </a:rPr>
              <a:t>légaux</a:t>
            </a:r>
            <a:r>
              <a:rPr lang="en-US" sz="1600" b="1" dirty="0">
                <a:solidFill>
                  <a:schemeClr val="bg1"/>
                </a:solidFill>
              </a:rPr>
              <a:t> des </a:t>
            </a:r>
            <a:r>
              <a:rPr lang="en-US" sz="1600" b="1" dirty="0" err="1">
                <a:solidFill>
                  <a:schemeClr val="bg1"/>
                </a:solidFill>
              </a:rPr>
              <a:t>études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génétiques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042424" y="3589523"/>
            <a:ext cx="4945064" cy="956773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lIns="108000" tIns="108000" rIns="108000" bIns="108000" rtlCol="0">
            <a:spAutoFit/>
          </a:bodyPr>
          <a:lstStyle/>
          <a:p>
            <a:r>
              <a:rPr lang="en-US" sz="1600" b="1" dirty="0" err="1">
                <a:solidFill>
                  <a:schemeClr val="bg1"/>
                </a:solidFill>
              </a:rPr>
              <a:t>Comprendre</a:t>
            </a:r>
            <a:r>
              <a:rPr lang="en-US" sz="1600" b="1" dirty="0">
                <a:solidFill>
                  <a:schemeClr val="bg1"/>
                </a:solidFill>
              </a:rPr>
              <a:t> les </a:t>
            </a:r>
            <a:r>
              <a:rPr lang="en-US" sz="1600" b="1" dirty="0" err="1">
                <a:solidFill>
                  <a:schemeClr val="bg1"/>
                </a:solidFill>
              </a:rPr>
              <a:t>résultats</a:t>
            </a:r>
            <a:r>
              <a:rPr lang="en-US" sz="1600" b="1" dirty="0">
                <a:solidFill>
                  <a:schemeClr val="bg1"/>
                </a:solidFill>
              </a:rPr>
              <a:t> des </a:t>
            </a:r>
            <a:r>
              <a:rPr lang="en-US" sz="1600" b="1" dirty="0" err="1">
                <a:solidFill>
                  <a:schemeClr val="bg1"/>
                </a:solidFill>
              </a:rPr>
              <a:t>études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génétiques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auxquels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sont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désormais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confrontés</a:t>
            </a:r>
            <a:r>
              <a:rPr lang="en-US" sz="1600" b="1" dirty="0">
                <a:solidFill>
                  <a:schemeClr val="bg1"/>
                </a:solidFill>
              </a:rPr>
              <a:t> la </a:t>
            </a:r>
            <a:r>
              <a:rPr lang="en-US" sz="1600" b="1" dirty="0" err="1">
                <a:solidFill>
                  <a:schemeClr val="bg1"/>
                </a:solidFill>
              </a:rPr>
              <a:t>majorité</a:t>
            </a:r>
            <a:r>
              <a:rPr lang="en-US" sz="1600" b="1" dirty="0">
                <a:solidFill>
                  <a:schemeClr val="bg1"/>
                </a:solidFill>
              </a:rPr>
              <a:t> des </a:t>
            </a:r>
            <a:r>
              <a:rPr lang="en-US" sz="1600" b="1" dirty="0" err="1">
                <a:solidFill>
                  <a:schemeClr val="bg1"/>
                </a:solidFill>
              </a:rPr>
              <a:t>médecins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987480" y="1062157"/>
            <a:ext cx="5661976" cy="95677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108000" tIns="108000" rIns="108000" bIns="108000" rtlCol="0">
            <a:spAutoFit/>
          </a:bodyPr>
          <a:lstStyle/>
          <a:p>
            <a:r>
              <a:rPr lang="en-US" sz="1600" b="1" dirty="0" err="1">
                <a:solidFill>
                  <a:schemeClr val="bg1"/>
                </a:solidFill>
              </a:rPr>
              <a:t>Découvrir</a:t>
            </a:r>
            <a:r>
              <a:rPr lang="en-US" sz="1600" b="1" dirty="0">
                <a:solidFill>
                  <a:schemeClr val="bg1"/>
                </a:solidFill>
              </a:rPr>
              <a:t> la </a:t>
            </a:r>
            <a:r>
              <a:rPr lang="en-US" sz="1600" b="1" dirty="0" err="1">
                <a:solidFill>
                  <a:schemeClr val="bg1"/>
                </a:solidFill>
              </a:rPr>
              <a:t>grande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variabilité</a:t>
            </a:r>
            <a:r>
              <a:rPr lang="en-US" sz="1600" b="1" dirty="0">
                <a:solidFill>
                  <a:schemeClr val="bg1"/>
                </a:solidFill>
              </a:rPr>
              <a:t> du </a:t>
            </a:r>
            <a:r>
              <a:rPr lang="en-US" sz="1600" b="1" dirty="0" err="1">
                <a:solidFill>
                  <a:schemeClr val="bg1"/>
                </a:solidFill>
              </a:rPr>
              <a:t>génome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humain</a:t>
            </a:r>
            <a:r>
              <a:rPr lang="en-US" sz="1600" b="1" dirty="0">
                <a:solidFill>
                  <a:schemeClr val="bg1"/>
                </a:solidFill>
              </a:rPr>
              <a:t> et les </a:t>
            </a:r>
            <a:r>
              <a:rPr lang="en-US" sz="1600" b="1" dirty="0" err="1">
                <a:solidFill>
                  <a:schemeClr val="bg1"/>
                </a:solidFill>
              </a:rPr>
              <a:t>principaux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outils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en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ligne</a:t>
            </a:r>
            <a:r>
              <a:rPr lang="en-US" sz="1600" b="1" dirty="0">
                <a:solidFill>
                  <a:schemeClr val="bg1"/>
                </a:solidFill>
              </a:rPr>
              <a:t> pour </a:t>
            </a:r>
            <a:r>
              <a:rPr lang="en-US" sz="1600" b="1" dirty="0" err="1">
                <a:solidFill>
                  <a:schemeClr val="bg1"/>
                </a:solidFill>
              </a:rPr>
              <a:t>l’interprétation</a:t>
            </a:r>
            <a:r>
              <a:rPr lang="en-US" sz="1600" b="1" dirty="0">
                <a:solidFill>
                  <a:schemeClr val="bg1"/>
                </a:solidFill>
              </a:rPr>
              <a:t> des </a:t>
            </a:r>
            <a:r>
              <a:rPr lang="en-US" sz="1600" b="1" dirty="0" err="1">
                <a:solidFill>
                  <a:schemeClr val="bg1"/>
                </a:solidFill>
              </a:rPr>
              <a:t>données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(ateliers </a:t>
            </a:r>
            <a:r>
              <a:rPr lang="en-US" sz="1600" b="1" dirty="0" smtClean="0">
                <a:solidFill>
                  <a:schemeClr val="bg1"/>
                </a:solidFill>
              </a:rPr>
              <a:t>: bases </a:t>
            </a:r>
            <a:r>
              <a:rPr lang="en-US" sz="1600" b="1" dirty="0">
                <a:solidFill>
                  <a:schemeClr val="bg1"/>
                </a:solidFill>
              </a:rPr>
              <a:t>de </a:t>
            </a:r>
            <a:r>
              <a:rPr lang="en-US" sz="1600" b="1" dirty="0" err="1" smtClean="0">
                <a:solidFill>
                  <a:schemeClr val="bg1"/>
                </a:solidFill>
              </a:rPr>
              <a:t>données</a:t>
            </a:r>
            <a:r>
              <a:rPr lang="en-US" sz="1600" b="1" dirty="0" smtClean="0">
                <a:solidFill>
                  <a:schemeClr val="bg1"/>
                </a:solidFill>
              </a:rPr>
              <a:t>, </a:t>
            </a:r>
            <a:r>
              <a:rPr lang="en-US" sz="1600" b="1" dirty="0" err="1" smtClean="0">
                <a:solidFill>
                  <a:schemeClr val="bg1"/>
                </a:solidFill>
              </a:rPr>
              <a:t>interprétation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données</a:t>
            </a:r>
            <a:r>
              <a:rPr lang="en-US" sz="1600" b="1" dirty="0" smtClean="0">
                <a:solidFill>
                  <a:schemeClr val="bg1"/>
                </a:solidFill>
              </a:rPr>
              <a:t> NGS, ACPA)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991976" y="2773330"/>
            <a:ext cx="5661976" cy="95677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108000" tIns="108000" rIns="108000" bIns="108000" rtlCol="0">
            <a:spAutoFit/>
          </a:bodyPr>
          <a:lstStyle/>
          <a:p>
            <a:r>
              <a:rPr lang="en-US" sz="1600" b="1" dirty="0" err="1">
                <a:solidFill>
                  <a:schemeClr val="bg1"/>
                </a:solidFill>
              </a:rPr>
              <a:t>Comprendre</a:t>
            </a:r>
            <a:r>
              <a:rPr lang="en-US" sz="1600" b="1" dirty="0">
                <a:solidFill>
                  <a:schemeClr val="bg1"/>
                </a:solidFill>
              </a:rPr>
              <a:t> les </a:t>
            </a:r>
            <a:r>
              <a:rPr lang="en-US" sz="1600" b="1" dirty="0" err="1">
                <a:solidFill>
                  <a:schemeClr val="bg1"/>
                </a:solidFill>
              </a:rPr>
              <a:t>principaux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outils</a:t>
            </a:r>
            <a:r>
              <a:rPr lang="en-US" sz="1600" b="1" dirty="0">
                <a:solidFill>
                  <a:schemeClr val="bg1"/>
                </a:solidFill>
              </a:rPr>
              <a:t> de Génétique </a:t>
            </a:r>
            <a:r>
              <a:rPr lang="en-US" sz="1600" b="1" dirty="0" err="1">
                <a:solidFill>
                  <a:schemeClr val="bg1"/>
                </a:solidFill>
              </a:rPr>
              <a:t>moléculaire</a:t>
            </a:r>
            <a:r>
              <a:rPr lang="en-US" sz="1600" b="1" dirty="0">
                <a:solidFill>
                  <a:schemeClr val="bg1"/>
                </a:solidFill>
              </a:rPr>
              <a:t> et </a:t>
            </a:r>
            <a:r>
              <a:rPr lang="en-US" sz="1600" b="1" dirty="0" err="1">
                <a:solidFill>
                  <a:schemeClr val="bg1"/>
                </a:solidFill>
              </a:rPr>
              <a:t>Biologie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cellulaire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utilisés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en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recherche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(ADN recombinant, OMICS…)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96551" y="50930"/>
            <a:ext cx="11069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tx2">
                    <a:lumMod val="50000"/>
                  </a:schemeClr>
                </a:solidFill>
              </a:rPr>
              <a:t>Objectifs/compétences UE 1 et 2 </a:t>
            </a:r>
            <a:r>
              <a:rPr lang="fr-FR" sz="2000" dirty="0">
                <a:solidFill>
                  <a:schemeClr val="tx2">
                    <a:lumMod val="50000"/>
                  </a:schemeClr>
                </a:solidFill>
              </a:rPr>
              <a:t>Médecine et Génomique (Legendre/El </a:t>
            </a:r>
            <a:r>
              <a:rPr lang="fr-FR" sz="2000" dirty="0" err="1">
                <a:solidFill>
                  <a:schemeClr val="tx2">
                    <a:lumMod val="50000"/>
                  </a:schemeClr>
                </a:solidFill>
              </a:rPr>
              <a:t>Khattabi</a:t>
            </a:r>
            <a:r>
              <a:rPr lang="fr-FR" sz="2000" dirty="0">
                <a:solidFill>
                  <a:schemeClr val="tx2">
                    <a:lumMod val="50000"/>
                  </a:schemeClr>
                </a:solidFill>
              </a:rPr>
              <a:t>/Giurgea)</a:t>
            </a:r>
          </a:p>
        </p:txBody>
      </p:sp>
    </p:spTree>
    <p:extLst>
      <p:ext uri="{BB962C8B-B14F-4D97-AF65-F5344CB8AC3E}">
        <p14:creationId xmlns:p14="http://schemas.microsoft.com/office/powerpoint/2010/main" val="74799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-109280" y="-273892"/>
            <a:ext cx="7433907" cy="96658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lIns="180000" rIns="180000" bIns="180000" rtlCol="0">
            <a:spAutoFit/>
          </a:bodyPr>
          <a:lstStyle/>
          <a:p>
            <a:pPr algn="r"/>
            <a:endParaRPr lang="en-US" sz="2400" dirty="0">
              <a:solidFill>
                <a:schemeClr val="bg1"/>
              </a:solidFill>
            </a:endParaRPr>
          </a:p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UE 1 et 2 </a:t>
            </a:r>
            <a:r>
              <a:rPr lang="en-US" sz="2400" dirty="0" err="1">
                <a:solidFill>
                  <a:schemeClr val="bg1"/>
                </a:solidFill>
              </a:rPr>
              <a:t>Médecine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de la reproduction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296971" y="1771880"/>
            <a:ext cx="2301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UE1 DFGSM2</a:t>
            </a:r>
          </a:p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60h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(avril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2023)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106721" y="1772061"/>
            <a:ext cx="2708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4">
                    <a:lumMod val="50000"/>
                  </a:schemeClr>
                </a:solidFill>
              </a:rPr>
              <a:t>UE2 DFGSM3</a:t>
            </a:r>
          </a:p>
          <a:p>
            <a:r>
              <a:rPr lang="fr-FR" dirty="0" smtClean="0">
                <a:solidFill>
                  <a:schemeClr val="accent4">
                    <a:lumMod val="50000"/>
                  </a:schemeClr>
                </a:solidFill>
              </a:rPr>
              <a:t>30h (janvier </a:t>
            </a:r>
            <a:r>
              <a:rPr lang="fr-FR" dirty="0" smtClean="0">
                <a:solidFill>
                  <a:schemeClr val="accent4">
                    <a:lumMod val="50000"/>
                  </a:schemeClr>
                </a:solidFill>
              </a:rPr>
              <a:t>2025)</a:t>
            </a:r>
            <a:endParaRPr lang="fr-FR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296971" y="2500404"/>
            <a:ext cx="5913776" cy="39703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Analyse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d’article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Fertilité</a:t>
            </a:r>
            <a:r>
              <a:rPr lang="en-US" dirty="0" smtClean="0">
                <a:solidFill>
                  <a:schemeClr val="bg1"/>
                </a:solidFill>
              </a:rPr>
              <a:t> feminine et </a:t>
            </a:r>
            <a:r>
              <a:rPr lang="en-US" dirty="0" err="1" smtClean="0">
                <a:solidFill>
                  <a:schemeClr val="bg1"/>
                </a:solidFill>
              </a:rPr>
              <a:t>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biologie</a:t>
            </a:r>
            <a:r>
              <a:rPr lang="en-US" dirty="0" smtClean="0">
                <a:solidFill>
                  <a:schemeClr val="bg1"/>
                </a:solidFill>
              </a:rPr>
              <a:t> (cycle, menopause, contraception…)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Fécondation</a:t>
            </a:r>
            <a:r>
              <a:rPr lang="en-US" dirty="0" smtClean="0">
                <a:solidFill>
                  <a:schemeClr val="bg1"/>
                </a:solidFill>
              </a:rPr>
              <a:t>, implantation et </a:t>
            </a:r>
            <a:r>
              <a:rPr lang="en-US" dirty="0" err="1" smtClean="0">
                <a:solidFill>
                  <a:schemeClr val="bg1"/>
                </a:solidFill>
              </a:rPr>
              <a:t>dvpt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précoce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l’embryon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Influence de </a:t>
            </a:r>
            <a:r>
              <a:rPr lang="en-US" dirty="0" err="1" smtClean="0">
                <a:solidFill>
                  <a:schemeClr val="bg1"/>
                </a:solidFill>
              </a:rPr>
              <a:t>l’environnement</a:t>
            </a:r>
            <a:r>
              <a:rPr lang="en-US" dirty="0" smtClean="0">
                <a:solidFill>
                  <a:schemeClr val="bg1"/>
                </a:solidFill>
              </a:rPr>
              <a:t> sur la </a:t>
            </a:r>
            <a:r>
              <a:rPr lang="en-US" dirty="0" err="1" smtClean="0">
                <a:solidFill>
                  <a:schemeClr val="bg1"/>
                </a:solidFill>
              </a:rPr>
              <a:t>fertilité</a:t>
            </a:r>
            <a:r>
              <a:rPr lang="en-US" dirty="0" smtClean="0">
                <a:solidFill>
                  <a:schemeClr val="bg1"/>
                </a:solidFill>
              </a:rPr>
              <a:t> et le </a:t>
            </a:r>
            <a:r>
              <a:rPr lang="en-US" dirty="0" err="1" smtClean="0">
                <a:solidFill>
                  <a:schemeClr val="bg1"/>
                </a:solidFill>
              </a:rPr>
              <a:t>foetus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Infertilité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féminine</a:t>
            </a:r>
            <a:r>
              <a:rPr lang="en-US" dirty="0" smtClean="0">
                <a:solidFill>
                  <a:schemeClr val="bg1"/>
                </a:solidFill>
              </a:rPr>
              <a:t> et masculine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PMA, stimulation </a:t>
            </a:r>
            <a:r>
              <a:rPr lang="en-US" dirty="0" err="1" smtClean="0">
                <a:solidFill>
                  <a:schemeClr val="bg1"/>
                </a:solidFill>
              </a:rPr>
              <a:t>ovarienne</a:t>
            </a:r>
            <a:r>
              <a:rPr lang="en-US" dirty="0" smtClean="0">
                <a:solidFill>
                  <a:schemeClr val="bg1"/>
                </a:solidFill>
              </a:rPr>
              <a:t>, don </a:t>
            </a:r>
            <a:r>
              <a:rPr lang="en-US" dirty="0" err="1" smtClean="0">
                <a:solidFill>
                  <a:schemeClr val="bg1"/>
                </a:solidFill>
              </a:rPr>
              <a:t>d’ovocyte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dirty="0" err="1" smtClean="0">
                <a:solidFill>
                  <a:schemeClr val="bg1"/>
                </a:solidFill>
              </a:rPr>
              <a:t>embryon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Cellules </a:t>
            </a:r>
            <a:r>
              <a:rPr lang="en-US" dirty="0" err="1" smtClean="0">
                <a:solidFill>
                  <a:schemeClr val="bg1"/>
                </a:solidFill>
              </a:rPr>
              <a:t>souches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48161" y="968302"/>
            <a:ext cx="11665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Responsables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:	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Pr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Sophie Christin-Maitre 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Endocrinologie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Diabétologie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et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Médecine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de la reproduction, Saint-Antoine)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	Dr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Marie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Bastin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Endocrinologie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7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-1083069" y="-155714"/>
            <a:ext cx="5409972" cy="96658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lIns="180000" rIns="180000" bIns="180000" rtlCol="0">
            <a:spAutoFit/>
          </a:bodyPr>
          <a:lstStyle/>
          <a:p>
            <a:pPr algn="r"/>
            <a:endParaRPr lang="en-US" sz="2400" dirty="0" smtClean="0">
              <a:solidFill>
                <a:schemeClr val="bg1"/>
              </a:solidFill>
            </a:endParaRPr>
          </a:p>
          <a:p>
            <a:pPr algn="r"/>
            <a:r>
              <a:rPr lang="en-US" sz="2400" dirty="0" err="1" smtClean="0">
                <a:solidFill>
                  <a:schemeClr val="bg1"/>
                </a:solidFill>
              </a:rPr>
              <a:t>Modalités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d’évaluation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294145" y="1709271"/>
            <a:ext cx="3815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</a:rPr>
              <a:t>Génomique médicale</a:t>
            </a:r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463337" y="1709271"/>
            <a:ext cx="4600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accent1">
                    <a:lumMod val="50000"/>
                  </a:schemeClr>
                </a:solidFill>
              </a:rPr>
              <a:t>Médecine de la reproduction</a:t>
            </a:r>
            <a:endParaRPr lang="fr-FR" sz="24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576363" y="2575820"/>
            <a:ext cx="3354021" cy="147151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lIns="180000" tIns="180000" rIns="180000" bIns="180000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Questions de </a:t>
            </a:r>
            <a:r>
              <a:rPr lang="en-US" sz="2400" dirty="0" err="1" smtClean="0">
                <a:solidFill>
                  <a:schemeClr val="bg1"/>
                </a:solidFill>
              </a:rPr>
              <a:t>cours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QCM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369561" y="2575820"/>
            <a:ext cx="3354021" cy="1471511"/>
          </a:xfrm>
          <a:prstGeom prst="rect">
            <a:avLst/>
          </a:prstGeom>
          <a:solidFill>
            <a:srgbClr val="C00000"/>
          </a:solidFill>
        </p:spPr>
        <p:txBody>
          <a:bodyPr wrap="square" lIns="180000" tIns="180000" rIns="180000" bIns="180000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Analyse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d’article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dirigée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QCM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23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614</Words>
  <Application>Microsoft Office PowerPoint</Application>
  <PresentationFormat>Grand écran</PresentationFormat>
  <Paragraphs>148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APHP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LEGENDRE Marie</dc:creator>
  <cp:lastModifiedBy>LEGENDRE Marie</cp:lastModifiedBy>
  <cp:revision>21</cp:revision>
  <cp:lastPrinted>2023-10-04T09:57:00Z</cp:lastPrinted>
  <dcterms:created xsi:type="dcterms:W3CDTF">2021-10-25T10:47:25Z</dcterms:created>
  <dcterms:modified xsi:type="dcterms:W3CDTF">2023-10-04T10:24:17Z</dcterms:modified>
</cp:coreProperties>
</file>