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0" r:id="rId3"/>
    <p:sldId id="281" r:id="rId4"/>
    <p:sldId id="267" r:id="rId5"/>
    <p:sldId id="274" r:id="rId6"/>
    <p:sldId id="268" r:id="rId7"/>
    <p:sldId id="275" r:id="rId8"/>
    <p:sldId id="276" r:id="rId9"/>
    <p:sldId id="277" r:id="rId10"/>
    <p:sldId id="278" r:id="rId11"/>
    <p:sldId id="279" r:id="rId12"/>
    <p:sldId id="288" r:id="rId13"/>
    <p:sldId id="282" r:id="rId14"/>
    <p:sldId id="284" r:id="rId15"/>
    <p:sldId id="285" r:id="rId16"/>
    <p:sldId id="286" r:id="rId17"/>
    <p:sldId id="287" r:id="rId18"/>
    <p:sldId id="289" r:id="rId19"/>
    <p:sldId id="290" r:id="rId20"/>
    <p:sldId id="271" r:id="rId21"/>
    <p:sldId id="272" r:id="rId22"/>
    <p:sldId id="283" r:id="rId23"/>
    <p:sldId id="291" r:id="rId24"/>
    <p:sldId id="292" r:id="rId25"/>
    <p:sldId id="293" r:id="rId26"/>
    <p:sldId id="294" r:id="rId27"/>
    <p:sldId id="295" r:id="rId28"/>
    <p:sldId id="270" r:id="rId29"/>
    <p:sldId id="269"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81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186F13-D2CF-446B-8700-3DD01EBD13DF}" type="datetimeFigureOut">
              <a:rPr lang="fr-FR" smtClean="0"/>
              <a:t>02/10/2023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2E5FE-44D3-4233-B22D-152679DF4EA5}" type="slidenum">
              <a:rPr lang="fr-FR" smtClean="0"/>
              <a:t>‹N°›</a:t>
            </a:fld>
            <a:endParaRPr lang="fr-FR"/>
          </a:p>
        </p:txBody>
      </p:sp>
    </p:spTree>
    <p:extLst>
      <p:ext uri="{BB962C8B-B14F-4D97-AF65-F5344CB8AC3E}">
        <p14:creationId xmlns:p14="http://schemas.microsoft.com/office/powerpoint/2010/main" val="110315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94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575520-47AC-4868-8B6D-D58C103E5A00}" type="slidenum">
              <a:rPr lang="fr-FR">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15153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94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575520-47AC-4868-8B6D-D58C103E5A00}" type="slidenum">
              <a:rPr lang="fr-FR">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329152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EE7B916-FFAB-4660-8A99-4FED4C39D106}" type="datetimeFigureOut">
              <a:rPr lang="fr-FR" smtClean="0"/>
              <a:t>02/10/2023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379137-FFFA-49E0-8887-522E528E62E2}" type="slidenum">
              <a:rPr lang="fr-FR" smtClean="0"/>
              <a:t>‹N°›</a:t>
            </a:fld>
            <a:endParaRPr lang="fr-FR"/>
          </a:p>
        </p:txBody>
      </p:sp>
    </p:spTree>
    <p:extLst>
      <p:ext uri="{BB962C8B-B14F-4D97-AF65-F5344CB8AC3E}">
        <p14:creationId xmlns:p14="http://schemas.microsoft.com/office/powerpoint/2010/main" val="363339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E7B916-FFAB-4660-8A99-4FED4C39D106}" type="datetimeFigureOut">
              <a:rPr lang="fr-FR" smtClean="0"/>
              <a:t>02/10/2023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379137-FFFA-49E0-8887-522E528E62E2}" type="slidenum">
              <a:rPr lang="fr-FR" smtClean="0"/>
              <a:t>‹N°›</a:t>
            </a:fld>
            <a:endParaRPr lang="fr-FR"/>
          </a:p>
        </p:txBody>
      </p:sp>
    </p:spTree>
    <p:extLst>
      <p:ext uri="{BB962C8B-B14F-4D97-AF65-F5344CB8AC3E}">
        <p14:creationId xmlns:p14="http://schemas.microsoft.com/office/powerpoint/2010/main" val="3246188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E7B916-FFAB-4660-8A99-4FED4C39D106}" type="datetimeFigureOut">
              <a:rPr lang="fr-FR" smtClean="0"/>
              <a:t>02/10/2023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379137-FFFA-49E0-8887-522E528E62E2}" type="slidenum">
              <a:rPr lang="fr-FR" smtClean="0"/>
              <a:t>‹N°›</a:t>
            </a:fld>
            <a:endParaRPr lang="fr-FR"/>
          </a:p>
        </p:txBody>
      </p:sp>
    </p:spTree>
    <p:extLst>
      <p:ext uri="{BB962C8B-B14F-4D97-AF65-F5344CB8AC3E}">
        <p14:creationId xmlns:p14="http://schemas.microsoft.com/office/powerpoint/2010/main" val="69327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E7B916-FFAB-4660-8A99-4FED4C39D106}" type="datetimeFigureOut">
              <a:rPr lang="fr-FR" smtClean="0"/>
              <a:t>02/10/2023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379137-FFFA-49E0-8887-522E528E62E2}" type="slidenum">
              <a:rPr lang="fr-FR" smtClean="0"/>
              <a:t>‹N°›</a:t>
            </a:fld>
            <a:endParaRPr lang="fr-FR"/>
          </a:p>
        </p:txBody>
      </p:sp>
    </p:spTree>
    <p:extLst>
      <p:ext uri="{BB962C8B-B14F-4D97-AF65-F5344CB8AC3E}">
        <p14:creationId xmlns:p14="http://schemas.microsoft.com/office/powerpoint/2010/main" val="309102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EE7B916-FFAB-4660-8A99-4FED4C39D106}" type="datetimeFigureOut">
              <a:rPr lang="fr-FR" smtClean="0"/>
              <a:t>02/10/2023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379137-FFFA-49E0-8887-522E528E62E2}" type="slidenum">
              <a:rPr lang="fr-FR" smtClean="0"/>
              <a:t>‹N°›</a:t>
            </a:fld>
            <a:endParaRPr lang="fr-FR"/>
          </a:p>
        </p:txBody>
      </p:sp>
    </p:spTree>
    <p:extLst>
      <p:ext uri="{BB962C8B-B14F-4D97-AF65-F5344CB8AC3E}">
        <p14:creationId xmlns:p14="http://schemas.microsoft.com/office/powerpoint/2010/main" val="417590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EE7B916-FFAB-4660-8A99-4FED4C39D106}" type="datetimeFigureOut">
              <a:rPr lang="fr-FR" smtClean="0"/>
              <a:t>02/10/2023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379137-FFFA-49E0-8887-522E528E62E2}" type="slidenum">
              <a:rPr lang="fr-FR" smtClean="0"/>
              <a:t>‹N°›</a:t>
            </a:fld>
            <a:endParaRPr lang="fr-FR"/>
          </a:p>
        </p:txBody>
      </p:sp>
    </p:spTree>
    <p:extLst>
      <p:ext uri="{BB962C8B-B14F-4D97-AF65-F5344CB8AC3E}">
        <p14:creationId xmlns:p14="http://schemas.microsoft.com/office/powerpoint/2010/main" val="301423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EE7B916-FFAB-4660-8A99-4FED4C39D106}" type="datetimeFigureOut">
              <a:rPr lang="fr-FR" smtClean="0"/>
              <a:t>02/10/2023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3379137-FFFA-49E0-8887-522E528E62E2}" type="slidenum">
              <a:rPr lang="fr-FR" smtClean="0"/>
              <a:t>‹N°›</a:t>
            </a:fld>
            <a:endParaRPr lang="fr-FR"/>
          </a:p>
        </p:txBody>
      </p:sp>
    </p:spTree>
    <p:extLst>
      <p:ext uri="{BB962C8B-B14F-4D97-AF65-F5344CB8AC3E}">
        <p14:creationId xmlns:p14="http://schemas.microsoft.com/office/powerpoint/2010/main" val="73324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EE7B916-FFAB-4660-8A99-4FED4C39D106}" type="datetimeFigureOut">
              <a:rPr lang="fr-FR" smtClean="0"/>
              <a:t>02/10/2023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3379137-FFFA-49E0-8887-522E528E62E2}" type="slidenum">
              <a:rPr lang="fr-FR" smtClean="0"/>
              <a:t>‹N°›</a:t>
            </a:fld>
            <a:endParaRPr lang="fr-FR"/>
          </a:p>
        </p:txBody>
      </p:sp>
    </p:spTree>
    <p:extLst>
      <p:ext uri="{BB962C8B-B14F-4D97-AF65-F5344CB8AC3E}">
        <p14:creationId xmlns:p14="http://schemas.microsoft.com/office/powerpoint/2010/main" val="214487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E7B916-FFAB-4660-8A99-4FED4C39D106}" type="datetimeFigureOut">
              <a:rPr lang="fr-FR" smtClean="0"/>
              <a:t>02/10/2023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3379137-FFFA-49E0-8887-522E528E62E2}" type="slidenum">
              <a:rPr lang="fr-FR" smtClean="0"/>
              <a:t>‹N°›</a:t>
            </a:fld>
            <a:endParaRPr lang="fr-FR"/>
          </a:p>
        </p:txBody>
      </p:sp>
    </p:spTree>
    <p:extLst>
      <p:ext uri="{BB962C8B-B14F-4D97-AF65-F5344CB8AC3E}">
        <p14:creationId xmlns:p14="http://schemas.microsoft.com/office/powerpoint/2010/main" val="1819243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EE7B916-FFAB-4660-8A99-4FED4C39D106}" type="datetimeFigureOut">
              <a:rPr lang="fr-FR" smtClean="0"/>
              <a:t>02/10/2023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379137-FFFA-49E0-8887-522E528E62E2}" type="slidenum">
              <a:rPr lang="fr-FR" smtClean="0"/>
              <a:t>‹N°›</a:t>
            </a:fld>
            <a:endParaRPr lang="fr-FR"/>
          </a:p>
        </p:txBody>
      </p:sp>
    </p:spTree>
    <p:extLst>
      <p:ext uri="{BB962C8B-B14F-4D97-AF65-F5344CB8AC3E}">
        <p14:creationId xmlns:p14="http://schemas.microsoft.com/office/powerpoint/2010/main" val="100583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EE7B916-FFAB-4660-8A99-4FED4C39D106}" type="datetimeFigureOut">
              <a:rPr lang="fr-FR" smtClean="0"/>
              <a:t>02/10/2023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379137-FFFA-49E0-8887-522E528E62E2}" type="slidenum">
              <a:rPr lang="fr-FR" smtClean="0"/>
              <a:t>‹N°›</a:t>
            </a:fld>
            <a:endParaRPr lang="fr-FR"/>
          </a:p>
        </p:txBody>
      </p:sp>
    </p:spTree>
    <p:extLst>
      <p:ext uri="{BB962C8B-B14F-4D97-AF65-F5344CB8AC3E}">
        <p14:creationId xmlns:p14="http://schemas.microsoft.com/office/powerpoint/2010/main" val="54012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7B916-FFAB-4660-8A99-4FED4C39D106}" type="datetimeFigureOut">
              <a:rPr lang="fr-FR" smtClean="0"/>
              <a:t>02/10/2023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79137-FFFA-49E0-8887-522E528E62E2}" type="slidenum">
              <a:rPr lang="fr-FR" smtClean="0"/>
              <a:t>‹N°›</a:t>
            </a:fld>
            <a:endParaRPr lang="fr-FR"/>
          </a:p>
        </p:txBody>
      </p:sp>
    </p:spTree>
    <p:extLst>
      <p:ext uri="{BB962C8B-B14F-4D97-AF65-F5344CB8AC3E}">
        <p14:creationId xmlns:p14="http://schemas.microsoft.com/office/powerpoint/2010/main" val="83151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lionel.naccache@aphp.fr"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548680"/>
            <a:ext cx="7772400" cy="1470025"/>
          </a:xfrm>
        </p:spPr>
        <p:txBody>
          <a:bodyPr/>
          <a:lstStyle/>
          <a:p>
            <a:pPr lvl="0"/>
            <a:r>
              <a:rPr kumimoji="0" lang="fr-FR" altLang="fr-FR"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Parcours </a:t>
            </a:r>
            <a:r>
              <a:rPr kumimoji="0" lang="fr-FR" altLang="fr-FR"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Neurosciences</a:t>
            </a:r>
            <a:endParaRPr lang="fr-FR" dirty="0"/>
          </a:p>
        </p:txBody>
      </p:sp>
      <p:sp>
        <p:nvSpPr>
          <p:cNvPr id="3" name="Sous-titre 2"/>
          <p:cNvSpPr>
            <a:spLocks noGrp="1"/>
          </p:cNvSpPr>
          <p:nvPr>
            <p:ph type="subTitle" idx="1"/>
          </p:nvPr>
        </p:nvSpPr>
        <p:spPr>
          <a:xfrm>
            <a:off x="1259632" y="3140968"/>
            <a:ext cx="6400800" cy="960512"/>
          </a:xfrm>
        </p:spPr>
        <p:txBody>
          <a:bodyPr>
            <a:normAutofit fontScale="92500" lnSpcReduction="10000"/>
          </a:bodyPr>
          <a:lstStyle/>
          <a:p>
            <a:r>
              <a:rPr lang="fr-FR" b="1" dirty="0"/>
              <a:t>Coordination Parcours </a:t>
            </a:r>
            <a:r>
              <a:rPr lang="fr-FR" b="1" dirty="0" smtClean="0"/>
              <a:t>Neurosciences</a:t>
            </a:r>
            <a:r>
              <a:rPr lang="fr-FR" dirty="0"/>
              <a:t> : S Dupont</a:t>
            </a:r>
          </a:p>
          <a:p>
            <a:endParaRPr lang="fr-FR" dirty="0"/>
          </a:p>
        </p:txBody>
      </p:sp>
    </p:spTree>
    <p:extLst>
      <p:ext uri="{BB962C8B-B14F-4D97-AF65-F5344CB8AC3E}">
        <p14:creationId xmlns:p14="http://schemas.microsoft.com/office/powerpoint/2010/main" val="1049359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132856"/>
            <a:ext cx="8352430" cy="4324261"/>
          </a:xfrm>
          <a:prstGeom prst="rect">
            <a:avLst/>
          </a:prstGeom>
        </p:spPr>
        <p:txBody>
          <a:bodyPr wrap="square">
            <a:spAutoFit/>
          </a:bodyPr>
          <a:lstStyle/>
          <a:p>
            <a:pPr algn="ctr">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400" b="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De l'expérimentation à la clinique </a:t>
            </a:r>
            <a:endParaRPr lang="fr-FR"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a:p>
            <a:pPr algn="ctr">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400" b="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dans les  maladies neurologiques humaines</a:t>
            </a:r>
            <a:endParaRPr lang="fr-FR" sz="2400" b="1" dirty="0" smtClean="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ctr">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400" b="0"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UE de M1</a:t>
            </a:r>
          </a:p>
          <a:p>
            <a:pPr algn="ctr">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400"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30 heures</a:t>
            </a:r>
            <a:endParaRPr lang="fr-FR" sz="2400" b="1" dirty="0" smtClean="0">
              <a:solidFill>
                <a:srgbClr val="00206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ctr">
              <a:lnSpc>
                <a:spcPct val="150000"/>
              </a:lnSpc>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400" b="1"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2400" b="1" dirty="0" smtClean="0">
              <a:solidFill>
                <a:srgbClr val="00206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ctr">
              <a:lnSpc>
                <a:spcPct val="150000"/>
              </a:lnSpc>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b="1" dirty="0" smtClean="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Coordination : </a:t>
            </a:r>
            <a:r>
              <a:rPr lang="fr-FR" b="1"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C</a:t>
            </a:r>
            <a:r>
              <a:rPr lang="fr-FR"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fr-FR" b="1"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Lubetzki</a:t>
            </a:r>
            <a:endParaRPr lang="fr-FR" b="1" dirty="0" smtClean="0">
              <a:solidFill>
                <a:srgbClr val="00206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ctr">
              <a:lnSpc>
                <a:spcPct val="150000"/>
              </a:lnSpc>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Vincent Navarro (Module 1), Marie </a:t>
            </a:r>
            <a:r>
              <a:rPr lang="fr-FR"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Vidailhet</a:t>
            </a:r>
            <a:r>
              <a:rPr lang="fr-F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(module 2), Bruno </a:t>
            </a:r>
            <a:r>
              <a:rPr lang="fr-FR" dirty="0" err="1">
                <a:solidFill>
                  <a:srgbClr val="002060"/>
                </a:solidFill>
                <a:latin typeface="Arial" panose="020B0604020202020204" pitchFamily="34" charset="0"/>
                <a:ea typeface="Times New Roman" panose="02020603050405020304" pitchFamily="18" charset="0"/>
                <a:cs typeface="Times New Roman" panose="02020603050405020304" pitchFamily="18" charset="0"/>
              </a:rPr>
              <a:t>Stankoff</a:t>
            </a:r>
            <a:r>
              <a:rPr lang="fr-FR"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(module 3)</a:t>
            </a:r>
            <a:endParaRPr lang="fr-FR" dirty="0" smtClean="0">
              <a:solidFill>
                <a:srgbClr val="00206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gn="ctr">
              <a:lnSpc>
                <a:spcPct val="150000"/>
              </a:lnSpc>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fr-FR"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22634117"/>
              </p:ext>
            </p:extLst>
          </p:nvPr>
        </p:nvGraphicFramePr>
        <p:xfrm>
          <a:off x="179512" y="476672"/>
          <a:ext cx="8209547" cy="548640"/>
        </p:xfrm>
        <a:graphic>
          <a:graphicData uri="http://schemas.openxmlformats.org/drawingml/2006/table">
            <a:tbl>
              <a:tblPr firstRow="1" firstCol="1" bandRow="1">
                <a:tableStyleId>{5C22544A-7EE6-4342-B048-85BDC9FD1C3A}</a:tableStyleId>
              </a:tblPr>
              <a:tblGrid>
                <a:gridCol w="1308100">
                  <a:extLst>
                    <a:ext uri="{9D8B030D-6E8A-4147-A177-3AD203B41FA5}">
                      <a16:colId xmlns:a16="http://schemas.microsoft.com/office/drawing/2014/main" val="2322417036"/>
                    </a:ext>
                  </a:extLst>
                </a:gridCol>
                <a:gridCol w="1843405">
                  <a:extLst>
                    <a:ext uri="{9D8B030D-6E8A-4147-A177-3AD203B41FA5}">
                      <a16:colId xmlns:a16="http://schemas.microsoft.com/office/drawing/2014/main" val="2690692284"/>
                    </a:ext>
                  </a:extLst>
                </a:gridCol>
                <a:gridCol w="1260475">
                  <a:extLst>
                    <a:ext uri="{9D8B030D-6E8A-4147-A177-3AD203B41FA5}">
                      <a16:colId xmlns:a16="http://schemas.microsoft.com/office/drawing/2014/main" val="4165736585"/>
                    </a:ext>
                  </a:extLst>
                </a:gridCol>
                <a:gridCol w="2141383">
                  <a:extLst>
                    <a:ext uri="{9D8B030D-6E8A-4147-A177-3AD203B41FA5}">
                      <a16:colId xmlns:a16="http://schemas.microsoft.com/office/drawing/2014/main" val="2202648884"/>
                    </a:ext>
                  </a:extLst>
                </a:gridCol>
                <a:gridCol w="1656184">
                  <a:extLst>
                    <a:ext uri="{9D8B030D-6E8A-4147-A177-3AD203B41FA5}">
                      <a16:colId xmlns:a16="http://schemas.microsoft.com/office/drawing/2014/main" val="2550588316"/>
                    </a:ext>
                  </a:extLst>
                </a:gridCol>
              </a:tblGrid>
              <a:tr h="431800">
                <a:tc>
                  <a:txBody>
                    <a:bodyPr/>
                    <a:lstStyle/>
                    <a:p>
                      <a:pPr>
                        <a:spcAft>
                          <a:spcPts val="0"/>
                        </a:spcAft>
                      </a:pPr>
                      <a:r>
                        <a:rPr lang="fr-FR" sz="1200" dirty="0">
                          <a:solidFill>
                            <a:schemeClr val="tx1"/>
                          </a:solidFill>
                          <a:effectLst/>
                        </a:rPr>
                        <a:t>Neurosciences 1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De l’expérimentation à la clinique dans les maladies neurologiques humaines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C.LUBETZKI;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Bases neurales des comportements (passerait en NS1 en24-25)</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B. MILLET, A. LOHOF</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extLst>
                  <a:ext uri="{0D108BD9-81ED-4DB2-BD59-A6C34878D82A}">
                    <a16:rowId xmlns:a16="http://schemas.microsoft.com/office/drawing/2014/main" val="843589660"/>
                  </a:ext>
                </a:extLst>
              </a:tr>
            </a:tbl>
          </a:graphicData>
        </a:graphic>
      </p:graphicFrame>
    </p:spTree>
    <p:extLst>
      <p:ext uri="{BB962C8B-B14F-4D97-AF65-F5344CB8AC3E}">
        <p14:creationId xmlns:p14="http://schemas.microsoft.com/office/powerpoint/2010/main" val="508445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13" y="188640"/>
            <a:ext cx="8935175" cy="7186583"/>
          </a:xfrm>
          <a:prstGeom prst="rect">
            <a:avLst/>
          </a:prstGeom>
        </p:spPr>
        <p:txBody>
          <a:bodyPr wrap="square">
            <a:spAutoFit/>
          </a:bodyPr>
          <a:lstStyle/>
          <a:p>
            <a:pPr marL="179705">
              <a:spcAft>
                <a:spcPts val="600"/>
              </a:spcAft>
            </a:pPr>
            <a:endParaRPr lang="fr-FR" b="1" dirty="0" smtClean="0">
              <a:ea typeface="Times New Roman" panose="02020603050405020304" pitchFamily="18" charset="0"/>
              <a:cs typeface="Times New Roman" panose="02020603050405020304" pitchFamily="18" charset="0"/>
            </a:endParaRPr>
          </a:p>
          <a:p>
            <a:pPr marL="355600">
              <a:spcAft>
                <a:spcPts val="600"/>
              </a:spcAft>
            </a:pPr>
            <a:r>
              <a:rPr lang="fr-FR" b="1" dirty="0" smtClean="0">
                <a:solidFill>
                  <a:srgbClr val="002060"/>
                </a:solidFill>
                <a:ea typeface="Times New Roman" panose="02020603050405020304" pitchFamily="18" charset="0"/>
                <a:cs typeface="Times New Roman" panose="02020603050405020304" pitchFamily="18" charset="0"/>
              </a:rPr>
              <a:t>Objectifs de l’enseignement</a:t>
            </a:r>
          </a:p>
          <a:p>
            <a:pPr marL="355600">
              <a:spcAft>
                <a:spcPts val="600"/>
              </a:spcAft>
            </a:pPr>
            <a:r>
              <a:rPr lang="fr-FR" dirty="0" smtClean="0">
                <a:solidFill>
                  <a:srgbClr val="002060"/>
                </a:solidFill>
                <a:ea typeface="Times New Roman" panose="02020603050405020304" pitchFamily="18" charset="0"/>
                <a:cs typeface="Times New Roman" panose="02020603050405020304" pitchFamily="18" charset="0"/>
              </a:rPr>
              <a:t>1</a:t>
            </a:r>
            <a:r>
              <a:rPr lang="fr-FR" dirty="0">
                <a:solidFill>
                  <a:srgbClr val="002060"/>
                </a:solidFill>
                <a:ea typeface="Times New Roman" panose="02020603050405020304" pitchFamily="18" charset="0"/>
                <a:cs typeface="Times New Roman" panose="02020603050405020304" pitchFamily="18" charset="0"/>
              </a:rPr>
              <a:t>) approfondir les connaissances sur </a:t>
            </a:r>
            <a:r>
              <a:rPr lang="fr-FR" dirty="0" smtClean="0">
                <a:solidFill>
                  <a:srgbClr val="002060"/>
                </a:solidFill>
                <a:ea typeface="Times New Roman" panose="02020603050405020304" pitchFamily="18" charset="0"/>
                <a:cs typeface="Times New Roman" panose="02020603050405020304" pitchFamily="18" charset="0"/>
              </a:rPr>
              <a:t>la physiopathologie des maladies du système nerveux</a:t>
            </a:r>
            <a:endParaRPr lang="fr-FR" sz="2000" dirty="0" smtClean="0">
              <a:solidFill>
                <a:srgbClr val="002060"/>
              </a:solidFill>
              <a:effectLst/>
              <a:ea typeface="Times New Roman" panose="02020603050405020304" pitchFamily="18" charset="0"/>
              <a:cs typeface="Times New Roman" panose="02020603050405020304" pitchFamily="18" charset="0"/>
            </a:endParaRPr>
          </a:p>
          <a:p>
            <a:pPr marL="355600">
              <a:spcAft>
                <a:spcPts val="600"/>
              </a:spcAft>
            </a:pPr>
            <a:r>
              <a:rPr lang="fr-FR" dirty="0">
                <a:solidFill>
                  <a:srgbClr val="002060"/>
                </a:solidFill>
                <a:ea typeface="Times New Roman" panose="02020603050405020304" pitchFamily="18" charset="0"/>
                <a:cs typeface="Times New Roman" panose="02020603050405020304" pitchFamily="18" charset="0"/>
              </a:rPr>
              <a:t>2) souligner l’importance de la démarche  </a:t>
            </a:r>
            <a:r>
              <a:rPr lang="fr-FR" dirty="0" err="1">
                <a:solidFill>
                  <a:srgbClr val="002060"/>
                </a:solidFill>
                <a:ea typeface="Times New Roman" panose="02020603050405020304" pitchFamily="18" charset="0"/>
                <a:cs typeface="Times New Roman" panose="02020603050405020304" pitchFamily="18" charset="0"/>
              </a:rPr>
              <a:t>clinico</a:t>
            </a:r>
            <a:r>
              <a:rPr lang="fr-FR" dirty="0">
                <a:solidFill>
                  <a:srgbClr val="002060"/>
                </a:solidFill>
                <a:ea typeface="Times New Roman" panose="02020603050405020304" pitchFamily="18" charset="0"/>
                <a:cs typeface="Times New Roman" panose="02020603050405020304" pitchFamily="18" charset="0"/>
              </a:rPr>
              <a:t>-scientifique</a:t>
            </a:r>
            <a:r>
              <a:rPr lang="fr-FR" dirty="0" smtClean="0">
                <a:solidFill>
                  <a:srgbClr val="002060"/>
                </a:solidFill>
                <a:ea typeface="Times New Roman" panose="02020603050405020304" pitchFamily="18" charset="0"/>
                <a:cs typeface="Times New Roman" panose="02020603050405020304" pitchFamily="18" charset="0"/>
              </a:rPr>
              <a:t>.</a:t>
            </a:r>
            <a:endParaRPr lang="fr-FR" b="1" dirty="0">
              <a:solidFill>
                <a:srgbClr val="002060"/>
              </a:solidFill>
              <a:ea typeface="Times New Roman" panose="02020603050405020304" pitchFamily="18" charset="0"/>
              <a:cs typeface="Times New Roman" panose="02020603050405020304" pitchFamily="18" charset="0"/>
            </a:endParaRPr>
          </a:p>
          <a:p>
            <a:pPr>
              <a:lnSpc>
                <a:spcPct val="150000"/>
              </a:lnSpc>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fr-FR" dirty="0" smtClean="0">
              <a:solidFill>
                <a:srgbClr val="002060"/>
              </a:solidFill>
              <a:ea typeface="Times New Roman" panose="02020603050405020304" pitchFamily="18" charset="0"/>
              <a:cs typeface="Times New Roman" panose="02020603050405020304" pitchFamily="18" charset="0"/>
            </a:endParaRPr>
          </a:p>
          <a:p>
            <a:pPr>
              <a:lnSpc>
                <a:spcPct val="150000"/>
              </a:lnSpc>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dirty="0">
                <a:solidFill>
                  <a:srgbClr val="002060"/>
                </a:solidFill>
                <a:ea typeface="Times New Roman" panose="02020603050405020304" pitchFamily="18" charset="0"/>
                <a:cs typeface="Times New Roman" panose="02020603050405020304" pitchFamily="18" charset="0"/>
              </a:rPr>
              <a:t>	</a:t>
            </a:r>
            <a:r>
              <a:rPr lang="fr-FR" b="1" dirty="0" smtClean="0">
                <a:solidFill>
                  <a:srgbClr val="002060"/>
                </a:solidFill>
                <a:ea typeface="Times New Roman" panose="02020603050405020304" pitchFamily="18" charset="0"/>
                <a:cs typeface="Times New Roman" panose="02020603050405020304" pitchFamily="18" charset="0"/>
              </a:rPr>
              <a:t>Contenu de l’enseignement</a:t>
            </a:r>
          </a:p>
          <a:p>
            <a:pPr>
              <a:lnSpc>
                <a:spcPct val="150000"/>
              </a:lnSpc>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dirty="0" smtClean="0">
                <a:solidFill>
                  <a:srgbClr val="002060"/>
                </a:solidFill>
                <a:ea typeface="Times New Roman" panose="02020603050405020304" pitchFamily="18" charset="0"/>
                <a:cs typeface="Times New Roman" panose="02020603050405020304" pitchFamily="18" charset="0"/>
              </a:rPr>
              <a:t>Enseignement divisé en 3 modules, chacun correspondant à une pathologie neurologique fréquente</a:t>
            </a:r>
          </a:p>
          <a:p>
            <a:pPr marL="742950" lvl="1" indent="-285750">
              <a:lnSpc>
                <a:spcPct val="150000"/>
              </a:lnSpc>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dirty="0" smtClean="0">
                <a:solidFill>
                  <a:srgbClr val="002060"/>
                </a:solidFill>
                <a:ea typeface="Times New Roman" panose="02020603050405020304" pitchFamily="18" charset="0"/>
                <a:cs typeface="Times New Roman" panose="02020603050405020304" pitchFamily="18" charset="0"/>
              </a:rPr>
              <a:t> maladie </a:t>
            </a:r>
            <a:r>
              <a:rPr lang="fr-FR" dirty="0">
                <a:solidFill>
                  <a:srgbClr val="002060"/>
                </a:solidFill>
                <a:ea typeface="Times New Roman" panose="02020603050405020304" pitchFamily="18" charset="0"/>
                <a:cs typeface="Times New Roman" panose="02020603050405020304" pitchFamily="18" charset="0"/>
              </a:rPr>
              <a:t>de </a:t>
            </a:r>
            <a:r>
              <a:rPr lang="fr-FR" dirty="0" smtClean="0">
                <a:solidFill>
                  <a:srgbClr val="002060"/>
                </a:solidFill>
                <a:ea typeface="Times New Roman" panose="02020603050405020304" pitchFamily="18" charset="0"/>
                <a:cs typeface="Times New Roman" panose="02020603050405020304" pitchFamily="18" charset="0"/>
              </a:rPr>
              <a:t>Parkinson</a:t>
            </a:r>
          </a:p>
          <a:p>
            <a:pPr marL="742950" lvl="1" indent="-285750">
              <a:lnSpc>
                <a:spcPct val="150000"/>
              </a:lnSpc>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dirty="0" smtClean="0">
                <a:solidFill>
                  <a:srgbClr val="002060"/>
                </a:solidFill>
                <a:ea typeface="Times New Roman" panose="02020603050405020304" pitchFamily="18" charset="0"/>
                <a:cs typeface="Times New Roman" panose="02020603050405020304" pitchFamily="18" charset="0"/>
              </a:rPr>
              <a:t> épilepsie</a:t>
            </a:r>
          </a:p>
          <a:p>
            <a:pPr marL="742950" lvl="1" indent="-285750">
              <a:lnSpc>
                <a:spcPct val="150000"/>
              </a:lnSpc>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dirty="0" smtClean="0">
                <a:solidFill>
                  <a:srgbClr val="002060"/>
                </a:solidFill>
                <a:ea typeface="Times New Roman" panose="02020603050405020304" pitchFamily="18" charset="0"/>
                <a:cs typeface="Times New Roman" panose="02020603050405020304" pitchFamily="18" charset="0"/>
              </a:rPr>
              <a:t>sclérose </a:t>
            </a:r>
            <a:r>
              <a:rPr lang="fr-FR" dirty="0">
                <a:solidFill>
                  <a:srgbClr val="002060"/>
                </a:solidFill>
                <a:ea typeface="Times New Roman" panose="02020603050405020304" pitchFamily="18" charset="0"/>
                <a:cs typeface="Times New Roman" panose="02020603050405020304" pitchFamily="18" charset="0"/>
              </a:rPr>
              <a:t>en plaques. </a:t>
            </a:r>
            <a:endParaRPr lang="fr-FR" dirty="0" smtClean="0">
              <a:solidFill>
                <a:srgbClr val="002060"/>
              </a:solidFill>
              <a:ea typeface="Times New Roman" panose="02020603050405020304" pitchFamily="18" charset="0"/>
              <a:cs typeface="Times New Roman" panose="02020603050405020304" pitchFamily="18" charset="0"/>
            </a:endParaRPr>
          </a:p>
          <a:p>
            <a:pPr lvl="1">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fr-FR" dirty="0" smtClean="0">
              <a:solidFill>
                <a:srgbClr val="002060"/>
              </a:solidFill>
              <a:ea typeface="Times New Roman" panose="02020603050405020304" pitchFamily="18" charset="0"/>
              <a:cs typeface="Times New Roman" panose="02020603050405020304" pitchFamily="18" charset="0"/>
            </a:endParaRPr>
          </a:p>
          <a:p>
            <a:pPr>
              <a:lnSpc>
                <a:spcPct val="150000"/>
              </a:lnSpc>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dirty="0" smtClean="0">
                <a:solidFill>
                  <a:srgbClr val="002060"/>
                </a:solidFill>
                <a:ea typeface="Times New Roman" panose="02020603050405020304" pitchFamily="18" charset="0"/>
                <a:cs typeface="Times New Roman" panose="02020603050405020304" pitchFamily="18" charset="0"/>
              </a:rPr>
              <a:t>Chacune </a:t>
            </a:r>
            <a:r>
              <a:rPr lang="fr-FR" dirty="0">
                <a:solidFill>
                  <a:srgbClr val="002060"/>
                </a:solidFill>
                <a:ea typeface="Times New Roman" panose="02020603050405020304" pitchFamily="18" charset="0"/>
                <a:cs typeface="Times New Roman" panose="02020603050405020304" pitchFamily="18" charset="0"/>
              </a:rPr>
              <a:t>de ces pathologies permet d’illustrer le continuum entre la </a:t>
            </a:r>
            <a:r>
              <a:rPr lang="fr-FR" dirty="0" smtClean="0">
                <a:solidFill>
                  <a:srgbClr val="002060"/>
                </a:solidFill>
                <a:ea typeface="Times New Roman" panose="02020603050405020304" pitchFamily="18" charset="0"/>
                <a:cs typeface="Times New Roman" panose="02020603050405020304" pitchFamily="18" charset="0"/>
              </a:rPr>
              <a:t>démarche </a:t>
            </a:r>
            <a:r>
              <a:rPr lang="fr-FR" dirty="0">
                <a:solidFill>
                  <a:srgbClr val="002060"/>
                </a:solidFill>
                <a:ea typeface="Times New Roman" panose="02020603050405020304" pitchFamily="18" charset="0"/>
                <a:cs typeface="Times New Roman" panose="02020603050405020304" pitchFamily="18" charset="0"/>
              </a:rPr>
              <a:t>expérimentale et </a:t>
            </a:r>
            <a:r>
              <a:rPr lang="fr-FR" dirty="0" smtClean="0">
                <a:solidFill>
                  <a:srgbClr val="002060"/>
                </a:solidFill>
                <a:ea typeface="Times New Roman" panose="02020603050405020304" pitchFamily="18" charset="0"/>
                <a:cs typeface="Times New Roman" panose="02020603050405020304" pitchFamily="18" charset="0"/>
              </a:rPr>
              <a:t>clinique.</a:t>
            </a:r>
            <a:endParaRPr lang="fr-FR" sz="2000" dirty="0" smtClean="0">
              <a:solidFill>
                <a:srgbClr val="002060"/>
              </a:solidFill>
              <a:effectLst/>
              <a:ea typeface="Times New Roman" panose="02020603050405020304" pitchFamily="18" charset="0"/>
              <a:cs typeface="Times New Roman" panose="02020603050405020304" pitchFamily="18" charset="0"/>
            </a:endParaRPr>
          </a:p>
          <a:p>
            <a:pPr>
              <a:lnSpc>
                <a:spcPct val="150000"/>
              </a:lnSpc>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dirty="0">
                <a:solidFill>
                  <a:srgbClr val="002060"/>
                </a:solidFill>
                <a:ea typeface="Times New Roman" panose="02020603050405020304" pitchFamily="18" charset="0"/>
                <a:cs typeface="Times New Roman" panose="02020603050405020304" pitchFamily="18" charset="0"/>
              </a:rPr>
              <a:t>Le mélange de cliniciens et de chercheurs fondamentaux  parmi les enseignants est essentiel, afin que les étudiants perçoivent au mieux la réalité et le bénéfice de leur interaction. </a:t>
            </a:r>
            <a:endParaRPr lang="fr-FR" dirty="0" smtClean="0">
              <a:solidFill>
                <a:srgbClr val="002060"/>
              </a:solidFill>
              <a:ea typeface="Times New Roman" panose="02020603050405020304" pitchFamily="18" charset="0"/>
              <a:cs typeface="Times New Roman" panose="02020603050405020304" pitchFamily="18" charset="0"/>
            </a:endParaRPr>
          </a:p>
          <a:p>
            <a:pPr>
              <a:lnSpc>
                <a:spcPct val="150000"/>
              </a:lnSpc>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dirty="0" smtClean="0">
                <a:solidFill>
                  <a:srgbClr val="002060"/>
                </a:solidFill>
                <a:ea typeface="Times New Roman" panose="02020603050405020304" pitchFamily="18" charset="0"/>
                <a:cs typeface="Times New Roman" panose="02020603050405020304" pitchFamily="18" charset="0"/>
              </a:rPr>
              <a:t>Outre </a:t>
            </a:r>
            <a:r>
              <a:rPr lang="fr-FR" dirty="0">
                <a:solidFill>
                  <a:srgbClr val="002060"/>
                </a:solidFill>
                <a:ea typeface="Times New Roman" panose="02020603050405020304" pitchFamily="18" charset="0"/>
                <a:cs typeface="Times New Roman" panose="02020603050405020304" pitchFamily="18" charset="0"/>
              </a:rPr>
              <a:t>les enseignements, </a:t>
            </a:r>
            <a:r>
              <a:rPr lang="fr-FR" dirty="0" smtClean="0">
                <a:solidFill>
                  <a:srgbClr val="002060"/>
                </a:solidFill>
                <a:ea typeface="Times New Roman" panose="02020603050405020304" pitchFamily="18" charset="0"/>
                <a:cs typeface="Times New Roman" panose="02020603050405020304" pitchFamily="18" charset="0"/>
              </a:rPr>
              <a:t>présentation (notée) d’articles par les étudiants </a:t>
            </a:r>
            <a:endParaRPr lang="fr-FR" sz="2400" b="1" i="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875458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DDA226B-D046-E63C-416A-5205EB7F6A82}"/>
              </a:ext>
            </a:extLst>
          </p:cNvPr>
          <p:cNvPicPr>
            <a:picLocks noChangeAspect="1"/>
          </p:cNvPicPr>
          <p:nvPr/>
        </p:nvPicPr>
        <p:blipFill>
          <a:blip r:embed="rId2"/>
          <a:stretch>
            <a:fillRect/>
          </a:stretch>
        </p:blipFill>
        <p:spPr>
          <a:xfrm>
            <a:off x="1187624" y="2151130"/>
            <a:ext cx="6727372" cy="4667439"/>
          </a:xfrm>
          <a:prstGeom prst="rect">
            <a:avLst/>
          </a:prstGeom>
        </p:spPr>
      </p:pic>
      <p:sp>
        <p:nvSpPr>
          <p:cNvPr id="6" name="ZoneTexte 5">
            <a:extLst>
              <a:ext uri="{FF2B5EF4-FFF2-40B4-BE49-F238E27FC236}">
                <a16:creationId xmlns:a16="http://schemas.microsoft.com/office/drawing/2014/main" id="{193834AD-5100-2513-A174-75F932CBDDAD}"/>
              </a:ext>
            </a:extLst>
          </p:cNvPr>
          <p:cNvSpPr txBox="1"/>
          <p:nvPr/>
        </p:nvSpPr>
        <p:spPr>
          <a:xfrm>
            <a:off x="108125" y="514849"/>
            <a:ext cx="8548007" cy="830997"/>
          </a:xfrm>
          <a:prstGeom prst="rect">
            <a:avLst/>
          </a:prstGeom>
          <a:noFill/>
        </p:spPr>
        <p:txBody>
          <a:bodyPr wrap="square" rtlCol="0">
            <a:spAutoFit/>
          </a:bodyPr>
          <a:lstStyle/>
          <a:p>
            <a:pPr algn="ctr"/>
            <a:r>
              <a:rPr lang="fr-FR" sz="2400" b="1" dirty="0"/>
              <a:t>Bases Neurales des Comportements– Responsables: Prof Bruno Millet et Prof Ann Lohof</a:t>
            </a:r>
          </a:p>
        </p:txBody>
      </p:sp>
      <p:sp>
        <p:nvSpPr>
          <p:cNvPr id="7" name="ZoneTexte 6">
            <a:extLst>
              <a:ext uri="{FF2B5EF4-FFF2-40B4-BE49-F238E27FC236}">
                <a16:creationId xmlns:a16="http://schemas.microsoft.com/office/drawing/2014/main" id="{09ED6CE1-0C69-B36C-2C94-62AC66B7865B}"/>
              </a:ext>
            </a:extLst>
          </p:cNvPr>
          <p:cNvSpPr txBox="1"/>
          <p:nvPr/>
        </p:nvSpPr>
        <p:spPr>
          <a:xfrm>
            <a:off x="179512" y="1340768"/>
            <a:ext cx="8405235" cy="954107"/>
          </a:xfrm>
          <a:prstGeom prst="rect">
            <a:avLst/>
          </a:prstGeom>
          <a:noFill/>
        </p:spPr>
        <p:txBody>
          <a:bodyPr wrap="square" rtlCol="0">
            <a:spAutoFit/>
          </a:bodyPr>
          <a:lstStyle/>
          <a:p>
            <a:r>
              <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L’UE « Bases Neurales des Comportements » a pour objectif de transmettre des connaissances sur le contrôle des comportements par le système nerveux, avec les apports des études chez l’animal et des études chez l’humain.  Les systèmes sensoriels, moteurs, et cognitifs sont abordés.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400" dirty="0"/>
          </a:p>
        </p:txBody>
      </p:sp>
      <p:graphicFrame>
        <p:nvGraphicFramePr>
          <p:cNvPr id="8" name="Tableau 7"/>
          <p:cNvGraphicFramePr>
            <a:graphicFrameLocks noGrp="1"/>
          </p:cNvGraphicFramePr>
          <p:nvPr>
            <p:extLst>
              <p:ext uri="{D42A27DB-BD31-4B8C-83A1-F6EECF244321}">
                <p14:modId xmlns:p14="http://schemas.microsoft.com/office/powerpoint/2010/main" val="3590958585"/>
              </p:ext>
            </p:extLst>
          </p:nvPr>
        </p:nvGraphicFramePr>
        <p:xfrm>
          <a:off x="108125" y="9240"/>
          <a:ext cx="8209547" cy="548640"/>
        </p:xfrm>
        <a:graphic>
          <a:graphicData uri="http://schemas.openxmlformats.org/drawingml/2006/table">
            <a:tbl>
              <a:tblPr firstRow="1" firstCol="1" bandRow="1">
                <a:tableStyleId>{5C22544A-7EE6-4342-B048-85BDC9FD1C3A}</a:tableStyleId>
              </a:tblPr>
              <a:tblGrid>
                <a:gridCol w="1308100">
                  <a:extLst>
                    <a:ext uri="{9D8B030D-6E8A-4147-A177-3AD203B41FA5}">
                      <a16:colId xmlns:a16="http://schemas.microsoft.com/office/drawing/2014/main" val="2322417036"/>
                    </a:ext>
                  </a:extLst>
                </a:gridCol>
                <a:gridCol w="1843405">
                  <a:extLst>
                    <a:ext uri="{9D8B030D-6E8A-4147-A177-3AD203B41FA5}">
                      <a16:colId xmlns:a16="http://schemas.microsoft.com/office/drawing/2014/main" val="2690692284"/>
                    </a:ext>
                  </a:extLst>
                </a:gridCol>
                <a:gridCol w="1260475">
                  <a:extLst>
                    <a:ext uri="{9D8B030D-6E8A-4147-A177-3AD203B41FA5}">
                      <a16:colId xmlns:a16="http://schemas.microsoft.com/office/drawing/2014/main" val="4165736585"/>
                    </a:ext>
                  </a:extLst>
                </a:gridCol>
                <a:gridCol w="2141383">
                  <a:extLst>
                    <a:ext uri="{9D8B030D-6E8A-4147-A177-3AD203B41FA5}">
                      <a16:colId xmlns:a16="http://schemas.microsoft.com/office/drawing/2014/main" val="2202648884"/>
                    </a:ext>
                  </a:extLst>
                </a:gridCol>
                <a:gridCol w="1656184">
                  <a:extLst>
                    <a:ext uri="{9D8B030D-6E8A-4147-A177-3AD203B41FA5}">
                      <a16:colId xmlns:a16="http://schemas.microsoft.com/office/drawing/2014/main" val="2550588316"/>
                    </a:ext>
                  </a:extLst>
                </a:gridCol>
              </a:tblGrid>
              <a:tr h="431800">
                <a:tc>
                  <a:txBody>
                    <a:bodyPr/>
                    <a:lstStyle/>
                    <a:p>
                      <a:pPr>
                        <a:spcAft>
                          <a:spcPts val="0"/>
                        </a:spcAft>
                      </a:pPr>
                      <a:r>
                        <a:rPr lang="fr-FR" sz="1200" dirty="0">
                          <a:solidFill>
                            <a:schemeClr val="tx1"/>
                          </a:solidFill>
                          <a:effectLst/>
                        </a:rPr>
                        <a:t>Neurosciences 1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De l’expérimentation à la clinique dans les maladies neurologiques humaines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C.LUBETZKI;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Bases neurales des comportements (passerait en NS1 en24-25)</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B. MILLET, A. LOHOF</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extLst>
                  <a:ext uri="{0D108BD9-81ED-4DB2-BD59-A6C34878D82A}">
                    <a16:rowId xmlns:a16="http://schemas.microsoft.com/office/drawing/2014/main" val="843589660"/>
                  </a:ext>
                </a:extLst>
              </a:tr>
            </a:tbl>
          </a:graphicData>
        </a:graphic>
      </p:graphicFrame>
    </p:spTree>
    <p:extLst>
      <p:ext uri="{BB962C8B-B14F-4D97-AF65-F5344CB8AC3E}">
        <p14:creationId xmlns:p14="http://schemas.microsoft.com/office/powerpoint/2010/main" val="925987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a:solidFill>
            <a:srgbClr val="FFFF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Parcours 2</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4042189507"/>
              </p:ext>
            </p:extLst>
          </p:nvPr>
        </p:nvGraphicFramePr>
        <p:xfrm>
          <a:off x="549896" y="2780928"/>
          <a:ext cx="8136904" cy="365760"/>
        </p:xfrm>
        <a:graphic>
          <a:graphicData uri="http://schemas.openxmlformats.org/drawingml/2006/table">
            <a:tbl>
              <a:tblPr firstRow="1" firstCol="1" bandRow="1">
                <a:tableStyleId>{5C22544A-7EE6-4342-B048-85BDC9FD1C3A}</a:tableStyleId>
              </a:tblPr>
              <a:tblGrid>
                <a:gridCol w="1356360">
                  <a:extLst>
                    <a:ext uri="{9D8B030D-6E8A-4147-A177-3AD203B41FA5}">
                      <a16:colId xmlns:a16="http://schemas.microsoft.com/office/drawing/2014/main" val="2169623930"/>
                    </a:ext>
                  </a:extLst>
                </a:gridCol>
                <a:gridCol w="2172032">
                  <a:extLst>
                    <a:ext uri="{9D8B030D-6E8A-4147-A177-3AD203B41FA5}">
                      <a16:colId xmlns:a16="http://schemas.microsoft.com/office/drawing/2014/main" val="1256588292"/>
                    </a:ext>
                  </a:extLst>
                </a:gridCol>
                <a:gridCol w="1368152">
                  <a:extLst>
                    <a:ext uri="{9D8B030D-6E8A-4147-A177-3AD203B41FA5}">
                      <a16:colId xmlns:a16="http://schemas.microsoft.com/office/drawing/2014/main" val="2833288286"/>
                    </a:ext>
                  </a:extLst>
                </a:gridCol>
                <a:gridCol w="1728192">
                  <a:extLst>
                    <a:ext uri="{9D8B030D-6E8A-4147-A177-3AD203B41FA5}">
                      <a16:colId xmlns:a16="http://schemas.microsoft.com/office/drawing/2014/main" val="3398017187"/>
                    </a:ext>
                  </a:extLst>
                </a:gridCol>
                <a:gridCol w="1512168">
                  <a:extLst>
                    <a:ext uri="{9D8B030D-6E8A-4147-A177-3AD203B41FA5}">
                      <a16:colId xmlns:a16="http://schemas.microsoft.com/office/drawing/2014/main" val="3489764727"/>
                    </a:ext>
                  </a:extLst>
                </a:gridCol>
              </a:tblGrid>
              <a:tr h="285750">
                <a:tc>
                  <a:txBody>
                    <a:bodyPr/>
                    <a:lstStyle/>
                    <a:p>
                      <a:pPr>
                        <a:spcAft>
                          <a:spcPts val="0"/>
                        </a:spcAft>
                      </a:pPr>
                      <a:r>
                        <a:rPr lang="fr-FR" sz="1200" dirty="0">
                          <a:solidFill>
                            <a:schemeClr val="tx1"/>
                          </a:solidFill>
                          <a:effectLst/>
                        </a:rPr>
                        <a:t>Neurosciences 2</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Physiopathologie cellulaire  (20 </a:t>
                      </a:r>
                      <a:r>
                        <a:rPr lang="fr-FR" sz="1200" dirty="0" err="1">
                          <a:solidFill>
                            <a:schemeClr val="tx1"/>
                          </a:solidFill>
                          <a:effectLst/>
                        </a:rPr>
                        <a:t>etu</a:t>
                      </a:r>
                      <a:r>
                        <a:rPr lang="fr-FR" sz="1200" dirty="0">
                          <a:solidFill>
                            <a:schemeClr val="tx1"/>
                          </a:solidFill>
                          <a:effectLst/>
                        </a:rPr>
                        <a: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T.EGUETHER</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Neuro-anatomie morphologique (20)</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S.DUPONT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extLst>
                  <a:ext uri="{0D108BD9-81ED-4DB2-BD59-A6C34878D82A}">
                    <a16:rowId xmlns:a16="http://schemas.microsoft.com/office/drawing/2014/main" val="150412749"/>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316737443"/>
              </p:ext>
            </p:extLst>
          </p:nvPr>
        </p:nvGraphicFramePr>
        <p:xfrm>
          <a:off x="477253" y="4235658"/>
          <a:ext cx="8209547" cy="548640"/>
        </p:xfrm>
        <a:graphic>
          <a:graphicData uri="http://schemas.openxmlformats.org/drawingml/2006/table">
            <a:tbl>
              <a:tblPr firstRow="1" firstCol="1" bandRow="1">
                <a:tableStyleId>{5C22544A-7EE6-4342-B048-85BDC9FD1C3A}</a:tableStyleId>
              </a:tblPr>
              <a:tblGrid>
                <a:gridCol w="1308100">
                  <a:extLst>
                    <a:ext uri="{9D8B030D-6E8A-4147-A177-3AD203B41FA5}">
                      <a16:colId xmlns:a16="http://schemas.microsoft.com/office/drawing/2014/main" val="1622026913"/>
                    </a:ext>
                  </a:extLst>
                </a:gridCol>
                <a:gridCol w="1843405">
                  <a:extLst>
                    <a:ext uri="{9D8B030D-6E8A-4147-A177-3AD203B41FA5}">
                      <a16:colId xmlns:a16="http://schemas.microsoft.com/office/drawing/2014/main" val="2448443309"/>
                    </a:ext>
                  </a:extLst>
                </a:gridCol>
                <a:gridCol w="1260475">
                  <a:extLst>
                    <a:ext uri="{9D8B030D-6E8A-4147-A177-3AD203B41FA5}">
                      <a16:colId xmlns:a16="http://schemas.microsoft.com/office/drawing/2014/main" val="3632220900"/>
                    </a:ext>
                  </a:extLst>
                </a:gridCol>
                <a:gridCol w="2141383">
                  <a:extLst>
                    <a:ext uri="{9D8B030D-6E8A-4147-A177-3AD203B41FA5}">
                      <a16:colId xmlns:a16="http://schemas.microsoft.com/office/drawing/2014/main" val="3700430123"/>
                    </a:ext>
                  </a:extLst>
                </a:gridCol>
                <a:gridCol w="1656184">
                  <a:extLst>
                    <a:ext uri="{9D8B030D-6E8A-4147-A177-3AD203B41FA5}">
                      <a16:colId xmlns:a16="http://schemas.microsoft.com/office/drawing/2014/main" val="4096587572"/>
                    </a:ext>
                  </a:extLst>
                </a:gridCol>
              </a:tblGrid>
              <a:tr h="431800">
                <a:tc>
                  <a:txBody>
                    <a:bodyPr/>
                    <a:lstStyle/>
                    <a:p>
                      <a:pPr>
                        <a:spcAft>
                          <a:spcPts val="0"/>
                        </a:spcAft>
                      </a:pPr>
                      <a:r>
                        <a:rPr lang="fr-FR" sz="1200" dirty="0">
                          <a:solidFill>
                            <a:schemeClr val="tx1"/>
                          </a:solidFill>
                          <a:effectLst/>
                        </a:rPr>
                        <a:t>Neurosciences 2</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Principes généraux du </a:t>
                      </a:r>
                      <a:r>
                        <a:rPr lang="fr-FR" sz="1200" dirty="0" err="1">
                          <a:solidFill>
                            <a:schemeClr val="tx1"/>
                          </a:solidFill>
                          <a:effectLst/>
                        </a:rPr>
                        <a:t>dévelopement</a:t>
                      </a:r>
                      <a:r>
                        <a:rPr lang="fr-FR" sz="1200" dirty="0">
                          <a:solidFill>
                            <a:schemeClr val="tx1"/>
                          </a:solidFill>
                          <a:effectLst/>
                        </a:rPr>
                        <a:t> et application au SN</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M.CATALA</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Initiation à la recherche en neurologie (20)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V. NAVARRO, V. FRAZZINI</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extLst>
                  <a:ext uri="{0D108BD9-81ED-4DB2-BD59-A6C34878D82A}">
                    <a16:rowId xmlns:a16="http://schemas.microsoft.com/office/drawing/2014/main" val="1233841883"/>
                  </a:ext>
                </a:extLst>
              </a:tr>
            </a:tbl>
          </a:graphicData>
        </a:graphic>
      </p:graphicFrame>
    </p:spTree>
    <p:extLst>
      <p:ext uri="{BB962C8B-B14F-4D97-AF65-F5344CB8AC3E}">
        <p14:creationId xmlns:p14="http://schemas.microsoft.com/office/powerpoint/2010/main" val="1526721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857660" y="814418"/>
            <a:ext cx="7433446" cy="5246757"/>
          </a:xfrm>
          <a:prstGeom prst="rect">
            <a:avLst/>
          </a:prstGeom>
          <a:noFill/>
          <a:ln w="9525">
            <a:noFill/>
            <a:miter lim="800000"/>
            <a:headEnd/>
            <a:tailEnd/>
          </a:ln>
        </p:spPr>
        <p:txBody>
          <a:bodyPr wrap="none" bIns="0" anchor="ctr">
            <a:spAutoFit/>
          </a:bodyPr>
          <a:lstStyle/>
          <a:p>
            <a:pPr algn="ctr"/>
            <a:endParaRPr lang="fr-FR" sz="1662" b="1" dirty="0">
              <a:latin typeface="Comic Sans MS" pitchFamily="66" charset="0"/>
              <a:ea typeface="Times" pitchFamily="18" charset="0"/>
              <a:cs typeface="Times New Roman" pitchFamily="18" charset="0"/>
            </a:endParaRPr>
          </a:p>
          <a:p>
            <a:pPr algn="ctr"/>
            <a:endParaRPr lang="fr-FR" sz="1662" b="1" dirty="0">
              <a:latin typeface="Comic Sans MS" pitchFamily="66" charset="0"/>
              <a:ea typeface="Times" pitchFamily="18" charset="0"/>
              <a:cs typeface="Times New Roman" pitchFamily="18" charset="0"/>
            </a:endParaRPr>
          </a:p>
          <a:p>
            <a:pPr algn="ctr"/>
            <a:endParaRPr lang="fr-FR" sz="1662" b="1" dirty="0">
              <a:latin typeface="Comic Sans MS" pitchFamily="66" charset="0"/>
              <a:ea typeface="Times" pitchFamily="18" charset="0"/>
              <a:cs typeface="Times New Roman" pitchFamily="18" charset="0"/>
            </a:endParaRPr>
          </a:p>
          <a:p>
            <a:pPr algn="ctr"/>
            <a:r>
              <a:rPr lang="fr-FR" sz="1662" b="1" dirty="0">
                <a:latin typeface="Comic Sans MS" pitchFamily="66" charset="0"/>
                <a:ea typeface="Times" pitchFamily="18" charset="0"/>
                <a:cs typeface="Times New Roman" pitchFamily="18" charset="0"/>
              </a:rPr>
              <a:t>Master de Science et Technologie</a:t>
            </a:r>
          </a:p>
          <a:p>
            <a:pPr algn="ctr"/>
            <a:endParaRPr lang="fr-FR" sz="1662" b="1" dirty="0">
              <a:latin typeface="Comic Sans MS" pitchFamily="66" charset="0"/>
              <a:ea typeface="Times" pitchFamily="18" charset="0"/>
              <a:cs typeface="Times New Roman" pitchFamily="18" charset="0"/>
            </a:endParaRPr>
          </a:p>
          <a:p>
            <a:pPr algn="ctr"/>
            <a:r>
              <a:rPr lang="fr-FR" sz="1662" b="1" dirty="0">
                <a:latin typeface="Comic Sans MS" pitchFamily="66" charset="0"/>
                <a:ea typeface="Times" pitchFamily="18" charset="0"/>
                <a:cs typeface="Times New Roman" pitchFamily="18" charset="0"/>
              </a:rPr>
              <a:t>UE de Master M1</a:t>
            </a:r>
          </a:p>
          <a:p>
            <a:pPr algn="ctr"/>
            <a:r>
              <a:rPr lang="fr-FR" sz="1662" b="1" dirty="0">
                <a:latin typeface="Comic Sans MS" pitchFamily="66" charset="0"/>
                <a:ea typeface="Times" pitchFamily="18" charset="0"/>
                <a:cs typeface="Times New Roman" pitchFamily="18" charset="0"/>
              </a:rPr>
              <a:t>Science : UE d’ouverture NV210</a:t>
            </a:r>
          </a:p>
          <a:p>
            <a:pPr algn="ctr"/>
            <a:endParaRPr lang="fr-FR" sz="1662" b="1" dirty="0">
              <a:latin typeface="Comic Sans MS" pitchFamily="66" charset="0"/>
              <a:ea typeface="Times" pitchFamily="18" charset="0"/>
              <a:cs typeface="Times New Roman" pitchFamily="18" charset="0"/>
            </a:endParaRPr>
          </a:p>
          <a:p>
            <a:pPr algn="ctr"/>
            <a:r>
              <a:rPr lang="fr-FR" sz="2215" b="1" dirty="0">
                <a:solidFill>
                  <a:srgbClr val="0070C0"/>
                </a:solidFill>
                <a:latin typeface="Comic Sans MS" pitchFamily="66" charset="0"/>
                <a:ea typeface="Times" pitchFamily="18" charset="0"/>
                <a:cs typeface="Times New Roman" pitchFamily="18" charset="0"/>
              </a:rPr>
              <a:t>Physiopathologie cellulaire (géopolitique de la cellule)</a:t>
            </a:r>
          </a:p>
          <a:p>
            <a:endParaRPr lang="fr-FR" sz="1662" b="1" dirty="0">
              <a:latin typeface="Comic Sans MS" pitchFamily="66" charset="0"/>
              <a:ea typeface="Times" pitchFamily="18" charset="0"/>
              <a:cs typeface="Times New Roman" pitchFamily="18" charset="0"/>
            </a:endParaRPr>
          </a:p>
          <a:p>
            <a:r>
              <a:rPr lang="fr-FR" sz="1662" b="1" dirty="0">
                <a:latin typeface="Comic Sans MS" pitchFamily="66" charset="0"/>
                <a:ea typeface="Times" pitchFamily="18" charset="0"/>
                <a:cs typeface="Times New Roman" pitchFamily="18" charset="0"/>
              </a:rPr>
              <a:t>			</a:t>
            </a:r>
            <a:endParaRPr lang="fr-FR" sz="1662" b="1" dirty="0">
              <a:solidFill>
                <a:srgbClr val="000000"/>
              </a:solidFill>
              <a:latin typeface="Comic Sans MS" pitchFamily="66" charset="0"/>
              <a:ea typeface="Times" pitchFamily="18" charset="0"/>
              <a:cs typeface="Times New Roman" pitchFamily="18" charset="0"/>
            </a:endParaRPr>
          </a:p>
          <a:p>
            <a:pPr algn="ctr"/>
            <a:endParaRPr lang="fr-FR" sz="1662" b="1" dirty="0">
              <a:latin typeface="Comic Sans MS" pitchFamily="66" charset="0"/>
              <a:ea typeface="Times" pitchFamily="18" charset="0"/>
              <a:cs typeface="Times New Roman" pitchFamily="18" charset="0"/>
            </a:endParaRPr>
          </a:p>
          <a:p>
            <a:pPr algn="ctr"/>
            <a:r>
              <a:rPr lang="fr-FR" sz="1662" b="1" dirty="0">
                <a:latin typeface="Comic Sans MS" pitchFamily="66" charset="0"/>
                <a:ea typeface="Times" pitchFamily="18" charset="0"/>
                <a:cs typeface="Times New Roman" pitchFamily="18" charset="0"/>
              </a:rPr>
              <a:t>Mention BMC</a:t>
            </a:r>
          </a:p>
          <a:p>
            <a:pPr algn="ctr"/>
            <a:endParaRPr lang="fr-FR" sz="1662" b="1" dirty="0">
              <a:latin typeface="Comic Sans MS" pitchFamily="66" charset="0"/>
              <a:ea typeface="Times" pitchFamily="18" charset="0"/>
              <a:cs typeface="Times New Roman" pitchFamily="18" charset="0"/>
            </a:endParaRPr>
          </a:p>
          <a:p>
            <a:pPr algn="ctr"/>
            <a:endParaRPr lang="fr-FR" sz="1662" b="1" dirty="0">
              <a:ea typeface="Times" pitchFamily="18" charset="0"/>
              <a:cs typeface="Times New Roman" pitchFamily="18" charset="0"/>
            </a:endParaRPr>
          </a:p>
          <a:p>
            <a:pPr algn="ctr"/>
            <a:endParaRPr lang="fr-FR" sz="1662" b="1" dirty="0">
              <a:ea typeface="Times" pitchFamily="18" charset="0"/>
              <a:cs typeface="Times New Roman" pitchFamily="18" charset="0"/>
            </a:endParaRPr>
          </a:p>
          <a:p>
            <a:pPr algn="ctr" eaLnBrk="0" hangingPunct="0"/>
            <a:r>
              <a:rPr lang="fr-FR" sz="1662" dirty="0">
                <a:latin typeface="Comic Sans MS" pitchFamily="66" charset="0"/>
                <a:ea typeface="Times" pitchFamily="18" charset="0"/>
                <a:cs typeface="Times New Roman" pitchFamily="18" charset="0"/>
              </a:rPr>
              <a:t>Responsables : Thibaut EGUETHER, Antonin LAMAZIERE</a:t>
            </a:r>
          </a:p>
          <a:p>
            <a:pPr algn="ctr" eaLnBrk="0" hangingPunct="0"/>
            <a:endParaRPr lang="fr-FR" sz="1662" dirty="0">
              <a:latin typeface="Comic Sans MS" pitchFamily="66" charset="0"/>
              <a:ea typeface="Times" pitchFamily="18" charset="0"/>
              <a:cs typeface="Times New Roman" pitchFamily="18" charset="0"/>
            </a:endParaRPr>
          </a:p>
          <a:p>
            <a:pPr algn="ctr" eaLnBrk="0" hangingPunct="0"/>
            <a:r>
              <a:rPr lang="fr-FR" sz="1662" dirty="0">
                <a:latin typeface="Comic Sans MS" pitchFamily="66" charset="0"/>
                <a:ea typeface="Times" pitchFamily="18" charset="0"/>
                <a:cs typeface="Times New Roman" pitchFamily="18" charset="0"/>
              </a:rPr>
              <a:t>Secrétariat : </a:t>
            </a:r>
            <a:r>
              <a:rPr lang="fr-FR" sz="1662" dirty="0" err="1">
                <a:latin typeface="Comic Sans MS" pitchFamily="66" charset="0"/>
                <a:ea typeface="Times" pitchFamily="18" charset="0"/>
                <a:cs typeface="Times New Roman" pitchFamily="18" charset="0"/>
              </a:rPr>
              <a:t>Josefa</a:t>
            </a:r>
            <a:r>
              <a:rPr lang="fr-FR" sz="1662" dirty="0">
                <a:latin typeface="Comic Sans MS" pitchFamily="66" charset="0"/>
                <a:ea typeface="Times" pitchFamily="18" charset="0"/>
                <a:cs typeface="Times New Roman" pitchFamily="18" charset="0"/>
              </a:rPr>
              <a:t> </a:t>
            </a:r>
            <a:r>
              <a:rPr lang="fr-FR" sz="1662" dirty="0" err="1">
                <a:latin typeface="Comic Sans MS" pitchFamily="66" charset="0"/>
                <a:ea typeface="Times" pitchFamily="18" charset="0"/>
                <a:cs typeface="Times New Roman" pitchFamily="18" charset="0"/>
              </a:rPr>
              <a:t>Couvreux</a:t>
            </a:r>
            <a:r>
              <a:rPr lang="fr-FR" sz="1662" dirty="0">
                <a:latin typeface="Comic Sans MS" pitchFamily="66" charset="0"/>
                <a:ea typeface="Times" pitchFamily="18" charset="0"/>
                <a:cs typeface="Times New Roman" pitchFamily="18" charset="0"/>
              </a:rPr>
              <a:t> (709 - 7</a:t>
            </a:r>
            <a:r>
              <a:rPr lang="fr-FR" sz="1662" baseline="30000" dirty="0">
                <a:latin typeface="Comic Sans MS" pitchFamily="66" charset="0"/>
                <a:ea typeface="Times" pitchFamily="18" charset="0"/>
                <a:cs typeface="Times New Roman" pitchFamily="18" charset="0"/>
              </a:rPr>
              <a:t>ème</a:t>
            </a:r>
            <a:r>
              <a:rPr lang="fr-FR" sz="1662" dirty="0">
                <a:latin typeface="Comic Sans MS" pitchFamily="66" charset="0"/>
                <a:ea typeface="Times" pitchFamily="18" charset="0"/>
                <a:cs typeface="Times New Roman" pitchFamily="18" charset="0"/>
              </a:rPr>
              <a:t> étage)</a:t>
            </a:r>
            <a:endParaRPr lang="fr-FR" sz="1292" dirty="0">
              <a:ea typeface="Times" pitchFamily="18" charset="0"/>
              <a:cs typeface="Times New Roman" pitchFamily="18" charset="0"/>
            </a:endParaRPr>
          </a:p>
          <a:p>
            <a:pPr algn="ctr" eaLnBrk="0" hangingPunct="0"/>
            <a:endParaRPr lang="fr-FR" sz="1662" b="1" dirty="0">
              <a:latin typeface="Comic Sans MS" pitchFamily="66" charset="0"/>
              <a:ea typeface="Times" pitchFamily="18" charset="0"/>
              <a:cs typeface="Times New Roman" pitchFamily="18" charset="0"/>
            </a:endParaRPr>
          </a:p>
        </p:txBody>
      </p:sp>
      <p:pic>
        <p:nvPicPr>
          <p:cNvPr id="6" name="Image 5">
            <a:extLst>
              <a:ext uri="{FF2B5EF4-FFF2-40B4-BE49-F238E27FC236}">
                <a16:creationId xmlns:a16="http://schemas.microsoft.com/office/drawing/2014/main" id="{05CF32DE-3DBE-3C4D-BE84-406990B56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12776"/>
            <a:ext cx="1809552" cy="1080120"/>
          </a:xfrm>
          <a:prstGeom prst="rect">
            <a:avLst/>
          </a:prstGeom>
        </p:spPr>
      </p:pic>
      <p:graphicFrame>
        <p:nvGraphicFramePr>
          <p:cNvPr id="4" name="Tableau 3"/>
          <p:cNvGraphicFramePr>
            <a:graphicFrameLocks noGrp="1"/>
          </p:cNvGraphicFramePr>
          <p:nvPr>
            <p:extLst>
              <p:ext uri="{D42A27DB-BD31-4B8C-83A1-F6EECF244321}">
                <p14:modId xmlns:p14="http://schemas.microsoft.com/office/powerpoint/2010/main" val="1900017410"/>
              </p:ext>
            </p:extLst>
          </p:nvPr>
        </p:nvGraphicFramePr>
        <p:xfrm>
          <a:off x="323528" y="332359"/>
          <a:ext cx="8136904" cy="365760"/>
        </p:xfrm>
        <a:graphic>
          <a:graphicData uri="http://schemas.openxmlformats.org/drawingml/2006/table">
            <a:tbl>
              <a:tblPr firstRow="1" firstCol="1" bandRow="1">
                <a:tableStyleId>{5C22544A-7EE6-4342-B048-85BDC9FD1C3A}</a:tableStyleId>
              </a:tblPr>
              <a:tblGrid>
                <a:gridCol w="1356360">
                  <a:extLst>
                    <a:ext uri="{9D8B030D-6E8A-4147-A177-3AD203B41FA5}">
                      <a16:colId xmlns:a16="http://schemas.microsoft.com/office/drawing/2014/main" val="2169623930"/>
                    </a:ext>
                  </a:extLst>
                </a:gridCol>
                <a:gridCol w="2172032">
                  <a:extLst>
                    <a:ext uri="{9D8B030D-6E8A-4147-A177-3AD203B41FA5}">
                      <a16:colId xmlns:a16="http://schemas.microsoft.com/office/drawing/2014/main" val="1256588292"/>
                    </a:ext>
                  </a:extLst>
                </a:gridCol>
                <a:gridCol w="1368152">
                  <a:extLst>
                    <a:ext uri="{9D8B030D-6E8A-4147-A177-3AD203B41FA5}">
                      <a16:colId xmlns:a16="http://schemas.microsoft.com/office/drawing/2014/main" val="2833288286"/>
                    </a:ext>
                  </a:extLst>
                </a:gridCol>
                <a:gridCol w="1728192">
                  <a:extLst>
                    <a:ext uri="{9D8B030D-6E8A-4147-A177-3AD203B41FA5}">
                      <a16:colId xmlns:a16="http://schemas.microsoft.com/office/drawing/2014/main" val="3398017187"/>
                    </a:ext>
                  </a:extLst>
                </a:gridCol>
                <a:gridCol w="1512168">
                  <a:extLst>
                    <a:ext uri="{9D8B030D-6E8A-4147-A177-3AD203B41FA5}">
                      <a16:colId xmlns:a16="http://schemas.microsoft.com/office/drawing/2014/main" val="3489764727"/>
                    </a:ext>
                  </a:extLst>
                </a:gridCol>
              </a:tblGrid>
              <a:tr h="285750">
                <a:tc>
                  <a:txBody>
                    <a:bodyPr/>
                    <a:lstStyle/>
                    <a:p>
                      <a:pPr>
                        <a:spcAft>
                          <a:spcPts val="0"/>
                        </a:spcAft>
                      </a:pPr>
                      <a:r>
                        <a:rPr lang="fr-FR" sz="1200" dirty="0">
                          <a:solidFill>
                            <a:schemeClr val="tx1"/>
                          </a:solidFill>
                          <a:effectLst/>
                        </a:rPr>
                        <a:t>Neurosciences 2</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Physiopathologie cellulaire  (20 </a:t>
                      </a:r>
                      <a:r>
                        <a:rPr lang="fr-FR" sz="1200" dirty="0" err="1">
                          <a:solidFill>
                            <a:schemeClr val="tx1"/>
                          </a:solidFill>
                          <a:effectLst/>
                        </a:rPr>
                        <a:t>etu</a:t>
                      </a:r>
                      <a:r>
                        <a:rPr lang="fr-FR" sz="1200" dirty="0">
                          <a:solidFill>
                            <a:schemeClr val="tx1"/>
                          </a:solidFill>
                          <a:effectLst/>
                        </a:rPr>
                        <a: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T.EGUETHER</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Neuro-anatomie morphologique (20)</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S.DUPONT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extLst>
                  <a:ext uri="{0D108BD9-81ED-4DB2-BD59-A6C34878D82A}">
                    <a16:rowId xmlns:a16="http://schemas.microsoft.com/office/drawing/2014/main" val="150412749"/>
                  </a:ext>
                </a:extLst>
              </a:tr>
            </a:tbl>
          </a:graphicData>
        </a:graphic>
      </p:graphicFrame>
    </p:spTree>
    <p:extLst>
      <p:ext uri="{BB962C8B-B14F-4D97-AF65-F5344CB8AC3E}">
        <p14:creationId xmlns:p14="http://schemas.microsoft.com/office/powerpoint/2010/main" val="3934424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278884" y="245633"/>
            <a:ext cx="6361335" cy="376385"/>
          </a:xfrm>
          <a:prstGeom prst="rect">
            <a:avLst/>
          </a:prstGeom>
          <a:noFill/>
          <a:ln w="9525">
            <a:noFill/>
            <a:miter lim="800000"/>
            <a:headEnd/>
            <a:tailEnd/>
          </a:ln>
        </p:spPr>
        <p:txBody>
          <a:bodyPr wrap="square">
            <a:spAutoFit/>
          </a:bodyPr>
          <a:lstStyle/>
          <a:p>
            <a:pPr algn="ctr" fontAlgn="base">
              <a:spcBef>
                <a:spcPct val="0"/>
              </a:spcBef>
              <a:spcAft>
                <a:spcPct val="0"/>
              </a:spcAft>
            </a:pPr>
            <a:r>
              <a:rPr lang="fr-FR" sz="1846" b="1" dirty="0">
                <a:solidFill>
                  <a:srgbClr val="0070C0"/>
                </a:solidFill>
                <a:latin typeface="Comic Sans MS" pitchFamily="66" charset="0"/>
              </a:rPr>
              <a:t>Programme de l'UE physiopathologie cellulaire</a:t>
            </a:r>
            <a:endParaRPr lang="en-US" sz="1846" b="1" dirty="0">
              <a:solidFill>
                <a:srgbClr val="0070C0"/>
              </a:solidFill>
              <a:latin typeface="Comic Sans MS" pitchFamily="66" charset="0"/>
            </a:endParaRPr>
          </a:p>
        </p:txBody>
      </p:sp>
      <p:sp>
        <p:nvSpPr>
          <p:cNvPr id="7171" name="Rectangle 5"/>
          <p:cNvSpPr>
            <a:spLocks noChangeArrowheads="1"/>
          </p:cNvSpPr>
          <p:nvPr/>
        </p:nvSpPr>
        <p:spPr bwMode="auto">
          <a:xfrm>
            <a:off x="170850" y="944130"/>
            <a:ext cx="4464496" cy="774058"/>
          </a:xfrm>
          <a:prstGeom prst="rect">
            <a:avLst/>
          </a:prstGeom>
          <a:noFill/>
          <a:ln w="9525">
            <a:noFill/>
            <a:miter lim="800000"/>
            <a:headEnd/>
            <a:tailEnd/>
          </a:ln>
        </p:spPr>
        <p:txBody>
          <a:bodyPr wrap="square">
            <a:spAutoFit/>
          </a:bodyPr>
          <a:lstStyle/>
          <a:p>
            <a:pPr fontAlgn="base">
              <a:spcBef>
                <a:spcPct val="0"/>
              </a:spcBef>
              <a:spcAft>
                <a:spcPct val="0"/>
              </a:spcAft>
            </a:pPr>
            <a:r>
              <a:rPr lang="fr-FR" sz="2215" b="1" dirty="0" smtClean="0">
                <a:solidFill>
                  <a:srgbClr val="FF0000"/>
                </a:solidFill>
                <a:latin typeface="Comic Sans MS" pitchFamily="66" charset="0"/>
              </a:rPr>
              <a:t>Objectifs</a:t>
            </a:r>
          </a:p>
          <a:p>
            <a:pPr fontAlgn="base">
              <a:spcBef>
                <a:spcPct val="0"/>
              </a:spcBef>
              <a:spcAft>
                <a:spcPct val="0"/>
              </a:spcAft>
            </a:pPr>
            <a:endParaRPr lang="en-US" sz="2215" b="1" dirty="0">
              <a:solidFill>
                <a:srgbClr val="FF0000"/>
              </a:solidFill>
              <a:latin typeface="Comic Sans MS" pitchFamily="66" charset="0"/>
            </a:endParaRPr>
          </a:p>
        </p:txBody>
      </p:sp>
      <p:sp>
        <p:nvSpPr>
          <p:cNvPr id="7172" name="Rectangle 6"/>
          <p:cNvSpPr>
            <a:spLocks noChangeArrowheads="1"/>
          </p:cNvSpPr>
          <p:nvPr/>
        </p:nvSpPr>
        <p:spPr bwMode="auto">
          <a:xfrm>
            <a:off x="99693" y="1548916"/>
            <a:ext cx="9036496" cy="376385"/>
          </a:xfrm>
          <a:prstGeom prst="rect">
            <a:avLst/>
          </a:prstGeom>
          <a:noFill/>
          <a:ln w="9525">
            <a:noFill/>
            <a:miter lim="800000"/>
            <a:headEnd/>
            <a:tailEnd/>
          </a:ln>
        </p:spPr>
        <p:txBody>
          <a:bodyPr wrap="square">
            <a:spAutoFit/>
          </a:bodyPr>
          <a:lstStyle/>
          <a:p>
            <a:pPr fontAlgn="base">
              <a:spcBef>
                <a:spcPct val="0"/>
              </a:spcBef>
              <a:spcAft>
                <a:spcPct val="0"/>
              </a:spcAft>
            </a:pPr>
            <a:r>
              <a:rPr lang="fr-FR" sz="1477" b="1" dirty="0">
                <a:solidFill>
                  <a:srgbClr val="FF0000"/>
                </a:solidFill>
                <a:latin typeface="Comic Sans MS" pitchFamily="66" charset="0"/>
              </a:rPr>
              <a:t>1/ </a:t>
            </a:r>
            <a:r>
              <a:rPr lang="fr-FR" sz="1846" b="1" dirty="0">
                <a:solidFill>
                  <a:srgbClr val="FF0000"/>
                </a:solidFill>
                <a:latin typeface="Comic Sans MS" pitchFamily="66" charset="0"/>
              </a:rPr>
              <a:t>Acquérir</a:t>
            </a:r>
            <a:r>
              <a:rPr lang="fr-FR" sz="1477" b="1" dirty="0">
                <a:solidFill>
                  <a:srgbClr val="FF0000"/>
                </a:solidFill>
                <a:latin typeface="Comic Sans MS" pitchFamily="66" charset="0"/>
              </a:rPr>
              <a:t> et consolider des connaissances de bases en biologie cellulaire et biochimie</a:t>
            </a:r>
            <a:endParaRPr lang="en-US" sz="1477" b="1" dirty="0">
              <a:solidFill>
                <a:srgbClr val="FF0000"/>
              </a:solidFill>
              <a:latin typeface="Comic Sans MS" pitchFamily="66" charset="0"/>
            </a:endParaRPr>
          </a:p>
        </p:txBody>
      </p:sp>
      <p:sp>
        <p:nvSpPr>
          <p:cNvPr id="7174" name="Rectangle 8"/>
          <p:cNvSpPr>
            <a:spLocks noChangeArrowheads="1"/>
          </p:cNvSpPr>
          <p:nvPr/>
        </p:nvSpPr>
        <p:spPr bwMode="auto">
          <a:xfrm>
            <a:off x="270715" y="2132856"/>
            <a:ext cx="4456059" cy="348109"/>
          </a:xfrm>
          <a:prstGeom prst="rect">
            <a:avLst/>
          </a:prstGeom>
          <a:noFill/>
          <a:ln w="9525">
            <a:noFill/>
            <a:miter lim="800000"/>
            <a:headEnd/>
            <a:tailEnd/>
          </a:ln>
        </p:spPr>
        <p:txBody>
          <a:bodyPr wrap="square">
            <a:spAutoFit/>
          </a:bodyPr>
          <a:lstStyle/>
          <a:p>
            <a:pPr fontAlgn="base">
              <a:spcBef>
                <a:spcPct val="0"/>
              </a:spcBef>
              <a:spcAft>
                <a:spcPct val="0"/>
              </a:spcAft>
            </a:pPr>
            <a:r>
              <a:rPr lang="fr-FR" sz="1662" b="1" dirty="0">
                <a:solidFill>
                  <a:srgbClr val="333399"/>
                </a:solidFill>
                <a:latin typeface="Comic Sans MS" pitchFamily="66" charset="0"/>
              </a:rPr>
              <a:t>Rappels de cours (5 modules) :  </a:t>
            </a:r>
            <a:endParaRPr lang="en-US" sz="1662" b="1" dirty="0">
              <a:solidFill>
                <a:srgbClr val="333399"/>
              </a:solidFill>
              <a:latin typeface="Comic Sans MS" pitchFamily="66" charset="0"/>
            </a:endParaRPr>
          </a:p>
        </p:txBody>
      </p:sp>
      <p:sp>
        <p:nvSpPr>
          <p:cNvPr id="7176" name="Rectangle 10"/>
          <p:cNvSpPr>
            <a:spLocks noChangeArrowheads="1"/>
          </p:cNvSpPr>
          <p:nvPr/>
        </p:nvSpPr>
        <p:spPr bwMode="auto">
          <a:xfrm>
            <a:off x="293479" y="5157192"/>
            <a:ext cx="5968226" cy="376385"/>
          </a:xfrm>
          <a:prstGeom prst="rect">
            <a:avLst/>
          </a:prstGeom>
          <a:noFill/>
          <a:ln w="9525">
            <a:noFill/>
            <a:miter lim="800000"/>
            <a:headEnd/>
            <a:tailEnd/>
          </a:ln>
        </p:spPr>
        <p:txBody>
          <a:bodyPr wrap="square">
            <a:spAutoFit/>
          </a:bodyPr>
          <a:lstStyle/>
          <a:p>
            <a:pPr fontAlgn="base">
              <a:spcBef>
                <a:spcPct val="0"/>
              </a:spcBef>
              <a:spcAft>
                <a:spcPct val="0"/>
              </a:spcAft>
            </a:pPr>
            <a:r>
              <a:rPr lang="fr-FR" sz="1846" b="1" dirty="0">
                <a:solidFill>
                  <a:srgbClr val="333399"/>
                </a:solidFill>
                <a:latin typeface="Comic Sans MS" pitchFamily="66" charset="0"/>
              </a:rPr>
              <a:t>ED "analyse d'articles" (ED 2-6)</a:t>
            </a:r>
            <a:endParaRPr lang="en-US" sz="1846" b="1" dirty="0">
              <a:solidFill>
                <a:srgbClr val="333399"/>
              </a:solidFill>
              <a:latin typeface="Comic Sans MS" pitchFamily="66" charset="0"/>
            </a:endParaRPr>
          </a:p>
        </p:txBody>
      </p:sp>
      <p:sp>
        <p:nvSpPr>
          <p:cNvPr id="7178" name="Rectangle 13"/>
          <p:cNvSpPr>
            <a:spLocks noChangeArrowheads="1"/>
          </p:cNvSpPr>
          <p:nvPr/>
        </p:nvSpPr>
        <p:spPr bwMode="auto">
          <a:xfrm>
            <a:off x="267585" y="2564904"/>
            <a:ext cx="7723544" cy="2138278"/>
          </a:xfrm>
          <a:prstGeom prst="rect">
            <a:avLst/>
          </a:prstGeom>
          <a:noFill/>
          <a:ln w="9525">
            <a:noFill/>
            <a:miter lim="800000"/>
            <a:headEnd/>
            <a:tailEnd/>
          </a:ln>
        </p:spPr>
        <p:txBody>
          <a:bodyPr wrap="square" anchor="ctr">
            <a:spAutoFit/>
          </a:bodyPr>
          <a:lstStyle/>
          <a:p>
            <a:pPr marL="263776" indent="-263776" fontAlgn="base">
              <a:lnSpc>
                <a:spcPct val="150000"/>
              </a:lnSpc>
              <a:spcBef>
                <a:spcPct val="0"/>
              </a:spcBef>
              <a:spcAft>
                <a:spcPct val="0"/>
              </a:spcAft>
              <a:buFont typeface="Arial" panose="020B0604020202020204" pitchFamily="34" charset="0"/>
              <a:buChar char="•"/>
            </a:pPr>
            <a:r>
              <a:rPr lang="en-US" sz="1477" b="1" dirty="0">
                <a:solidFill>
                  <a:srgbClr val="000000"/>
                </a:solidFill>
                <a:latin typeface="Comic Sans MS" pitchFamily="66" charset="0"/>
                <a:ea typeface="Times" pitchFamily="18" charset="0"/>
                <a:cs typeface="Times New Roman" pitchFamily="18" charset="0"/>
              </a:rPr>
              <a:t>Module 1. </a:t>
            </a:r>
            <a:r>
              <a:rPr lang="en-US" sz="1477" b="1" dirty="0" err="1">
                <a:solidFill>
                  <a:srgbClr val="000000"/>
                </a:solidFill>
                <a:latin typeface="Comic Sans MS" pitchFamily="66" charset="0"/>
                <a:ea typeface="Times" pitchFamily="18" charset="0"/>
                <a:cs typeface="Times New Roman" pitchFamily="18" charset="0"/>
              </a:rPr>
              <a:t>Voir</a:t>
            </a:r>
            <a:r>
              <a:rPr lang="en-US" sz="1477" b="1" dirty="0">
                <a:solidFill>
                  <a:srgbClr val="000000"/>
                </a:solidFill>
                <a:latin typeface="Comic Sans MS" pitchFamily="66" charset="0"/>
                <a:ea typeface="Times" pitchFamily="18" charset="0"/>
                <a:cs typeface="Times New Roman" pitchFamily="18" charset="0"/>
              </a:rPr>
              <a:t> les </a:t>
            </a:r>
            <a:r>
              <a:rPr lang="en-US" sz="1477" b="1" dirty="0" err="1">
                <a:solidFill>
                  <a:srgbClr val="000000"/>
                </a:solidFill>
                <a:latin typeface="Comic Sans MS" pitchFamily="66" charset="0"/>
                <a:ea typeface="Times" pitchFamily="18" charset="0"/>
                <a:cs typeface="Times New Roman" pitchFamily="18" charset="0"/>
              </a:rPr>
              <a:t>tissus</a:t>
            </a:r>
            <a:r>
              <a:rPr lang="en-US" sz="1477" b="1" dirty="0">
                <a:solidFill>
                  <a:srgbClr val="000000"/>
                </a:solidFill>
                <a:latin typeface="Comic Sans MS" pitchFamily="66" charset="0"/>
                <a:ea typeface="Times" pitchFamily="18" charset="0"/>
                <a:cs typeface="Times New Roman" pitchFamily="18" charset="0"/>
              </a:rPr>
              <a:t>, les cellules et au </a:t>
            </a:r>
            <a:r>
              <a:rPr lang="en-US" sz="1477" b="1" dirty="0" err="1">
                <a:solidFill>
                  <a:srgbClr val="000000"/>
                </a:solidFill>
                <a:latin typeface="Comic Sans MS" pitchFamily="66" charset="0"/>
                <a:ea typeface="Times" pitchFamily="18" charset="0"/>
                <a:cs typeface="Times New Roman" pitchFamily="18" charset="0"/>
              </a:rPr>
              <a:t>delà</a:t>
            </a:r>
            <a:r>
              <a:rPr lang="en-US" sz="1477" b="1" dirty="0">
                <a:solidFill>
                  <a:srgbClr val="000000"/>
                </a:solidFill>
                <a:latin typeface="Comic Sans MS" pitchFamily="66" charset="0"/>
                <a:ea typeface="Times" pitchFamily="18" charset="0"/>
                <a:cs typeface="Times New Roman" pitchFamily="18" charset="0"/>
              </a:rPr>
              <a:t>…  </a:t>
            </a:r>
            <a:r>
              <a:rPr lang="en-US" sz="1477" b="1" dirty="0" err="1">
                <a:solidFill>
                  <a:srgbClr val="000000"/>
                </a:solidFill>
                <a:latin typeface="Comic Sans MS" pitchFamily="66" charset="0"/>
                <a:ea typeface="Times" pitchFamily="18" charset="0"/>
                <a:cs typeface="Times New Roman" pitchFamily="18" charset="0"/>
              </a:rPr>
              <a:t>Cours</a:t>
            </a:r>
            <a:r>
              <a:rPr lang="en-US" sz="1477" b="1" dirty="0">
                <a:solidFill>
                  <a:srgbClr val="000000"/>
                </a:solidFill>
                <a:latin typeface="Comic Sans MS" pitchFamily="66" charset="0"/>
                <a:ea typeface="Times" pitchFamily="18" charset="0"/>
                <a:cs typeface="Times New Roman" pitchFamily="18" charset="0"/>
              </a:rPr>
              <a:t> et ED1</a:t>
            </a:r>
          </a:p>
          <a:p>
            <a:pPr marL="263776" indent="-263776" fontAlgn="base">
              <a:lnSpc>
                <a:spcPct val="150000"/>
              </a:lnSpc>
              <a:spcBef>
                <a:spcPct val="0"/>
              </a:spcBef>
              <a:spcAft>
                <a:spcPct val="0"/>
              </a:spcAft>
              <a:buFont typeface="Arial" panose="020B0604020202020204" pitchFamily="34" charset="0"/>
              <a:buChar char="•"/>
            </a:pPr>
            <a:r>
              <a:rPr lang="en-US" sz="1477" b="1" dirty="0">
                <a:solidFill>
                  <a:srgbClr val="000000"/>
                </a:solidFill>
                <a:latin typeface="Comic Sans MS" pitchFamily="66" charset="0"/>
                <a:ea typeface="Times" pitchFamily="18" charset="0"/>
                <a:cs typeface="Times New Roman" pitchFamily="18" charset="0"/>
              </a:rPr>
              <a:t>Module 2. </a:t>
            </a:r>
            <a:r>
              <a:rPr lang="en-US" sz="1477" b="1" dirty="0" err="1">
                <a:solidFill>
                  <a:srgbClr val="000000"/>
                </a:solidFill>
                <a:latin typeface="Comic Sans MS" pitchFamily="66" charset="0"/>
                <a:ea typeface="Times" pitchFamily="18" charset="0"/>
                <a:cs typeface="Times New Roman" pitchFamily="18" charset="0"/>
              </a:rPr>
              <a:t>L’architecture</a:t>
            </a:r>
            <a:r>
              <a:rPr lang="en-US" sz="1477" b="1" dirty="0">
                <a:solidFill>
                  <a:srgbClr val="000000"/>
                </a:solidFill>
                <a:latin typeface="Comic Sans MS" pitchFamily="66" charset="0"/>
                <a:ea typeface="Times" pitchFamily="18" charset="0"/>
                <a:cs typeface="Times New Roman" pitchFamily="18" charset="0"/>
              </a:rPr>
              <a:t> </a:t>
            </a:r>
            <a:r>
              <a:rPr lang="en-US" sz="1477" b="1" dirty="0" err="1">
                <a:solidFill>
                  <a:srgbClr val="000000"/>
                </a:solidFill>
                <a:latin typeface="Comic Sans MS" pitchFamily="66" charset="0"/>
                <a:ea typeface="Times" pitchFamily="18" charset="0"/>
                <a:cs typeface="Times New Roman" pitchFamily="18" charset="0"/>
              </a:rPr>
              <a:t>cellulaire</a:t>
            </a:r>
            <a:r>
              <a:rPr lang="en-US" sz="1477" b="1" dirty="0">
                <a:solidFill>
                  <a:srgbClr val="000000"/>
                </a:solidFill>
                <a:latin typeface="Comic Sans MS" pitchFamily="66" charset="0"/>
                <a:ea typeface="Times" pitchFamily="18" charset="0"/>
                <a:cs typeface="Times New Roman" pitchFamily="18" charset="0"/>
              </a:rPr>
              <a:t> : le </a:t>
            </a:r>
            <a:r>
              <a:rPr lang="en-US" sz="1477" b="1" dirty="0" err="1">
                <a:solidFill>
                  <a:srgbClr val="000000"/>
                </a:solidFill>
                <a:latin typeface="Comic Sans MS" pitchFamily="66" charset="0"/>
                <a:ea typeface="Times" pitchFamily="18" charset="0"/>
                <a:cs typeface="Times New Roman" pitchFamily="18" charset="0"/>
              </a:rPr>
              <a:t>cytosquelette</a:t>
            </a:r>
            <a:endParaRPr lang="en-US" sz="1477" b="1" dirty="0">
              <a:solidFill>
                <a:srgbClr val="000000"/>
              </a:solidFill>
              <a:latin typeface="Comic Sans MS" pitchFamily="66" charset="0"/>
              <a:ea typeface="Times" pitchFamily="18" charset="0"/>
              <a:cs typeface="Times New Roman" pitchFamily="18" charset="0"/>
            </a:endParaRPr>
          </a:p>
          <a:p>
            <a:pPr marL="263776" indent="-263776" fontAlgn="base">
              <a:lnSpc>
                <a:spcPct val="150000"/>
              </a:lnSpc>
              <a:spcBef>
                <a:spcPct val="0"/>
              </a:spcBef>
              <a:spcAft>
                <a:spcPct val="0"/>
              </a:spcAft>
              <a:buFont typeface="Arial" panose="020B0604020202020204" pitchFamily="34" charset="0"/>
              <a:buChar char="•"/>
            </a:pPr>
            <a:r>
              <a:rPr lang="en-US" sz="1477" b="1" dirty="0">
                <a:solidFill>
                  <a:srgbClr val="000000"/>
                </a:solidFill>
                <a:latin typeface="Comic Sans MS" pitchFamily="66" charset="0"/>
                <a:ea typeface="Times" pitchFamily="18" charset="0"/>
                <a:cs typeface="Times New Roman" pitchFamily="18" charset="0"/>
              </a:rPr>
              <a:t>Module 3. Le In et le Out de la cellule : les membranes</a:t>
            </a:r>
          </a:p>
          <a:p>
            <a:pPr marL="263776" indent="-263776" fontAlgn="base">
              <a:lnSpc>
                <a:spcPct val="150000"/>
              </a:lnSpc>
              <a:spcBef>
                <a:spcPct val="0"/>
              </a:spcBef>
              <a:spcAft>
                <a:spcPct val="0"/>
              </a:spcAft>
              <a:buFont typeface="Arial" panose="020B0604020202020204" pitchFamily="34" charset="0"/>
              <a:buChar char="•"/>
            </a:pPr>
            <a:r>
              <a:rPr lang="en-US" sz="1477" b="1" dirty="0">
                <a:solidFill>
                  <a:srgbClr val="000000"/>
                </a:solidFill>
                <a:latin typeface="Comic Sans MS" pitchFamily="66" charset="0"/>
                <a:ea typeface="Times" pitchFamily="18" charset="0"/>
                <a:cs typeface="Times New Roman" pitchFamily="18" charset="0"/>
              </a:rPr>
              <a:t>Module 4. La </a:t>
            </a:r>
            <a:r>
              <a:rPr lang="en-US" sz="1477" b="1" dirty="0" err="1">
                <a:solidFill>
                  <a:srgbClr val="000000"/>
                </a:solidFill>
                <a:latin typeface="Comic Sans MS" pitchFamily="66" charset="0"/>
                <a:ea typeface="Times" pitchFamily="18" charset="0"/>
                <a:cs typeface="Times New Roman" pitchFamily="18" charset="0"/>
              </a:rPr>
              <a:t>dynamique</a:t>
            </a:r>
            <a:r>
              <a:rPr lang="en-US" sz="1477" b="1" dirty="0">
                <a:solidFill>
                  <a:srgbClr val="000000"/>
                </a:solidFill>
                <a:latin typeface="Comic Sans MS" pitchFamily="66" charset="0"/>
                <a:ea typeface="Times" pitchFamily="18" charset="0"/>
                <a:cs typeface="Times New Roman" pitchFamily="18" charset="0"/>
              </a:rPr>
              <a:t> </a:t>
            </a:r>
            <a:r>
              <a:rPr lang="en-US" sz="1477" b="1" dirty="0" err="1">
                <a:solidFill>
                  <a:srgbClr val="000000"/>
                </a:solidFill>
                <a:latin typeface="Comic Sans MS" pitchFamily="66" charset="0"/>
                <a:ea typeface="Times" pitchFamily="18" charset="0"/>
                <a:cs typeface="Times New Roman" pitchFamily="18" charset="0"/>
              </a:rPr>
              <a:t>cellulaire</a:t>
            </a:r>
            <a:r>
              <a:rPr lang="en-US" sz="1477" b="1" dirty="0">
                <a:solidFill>
                  <a:srgbClr val="000000"/>
                </a:solidFill>
                <a:latin typeface="Comic Sans MS" pitchFamily="66" charset="0"/>
                <a:ea typeface="Times" pitchFamily="18" charset="0"/>
                <a:cs typeface="Times New Roman" pitchFamily="18" charset="0"/>
              </a:rPr>
              <a:t> : </a:t>
            </a:r>
            <a:r>
              <a:rPr lang="en-US" sz="1477" b="1" dirty="0" err="1">
                <a:solidFill>
                  <a:srgbClr val="000000"/>
                </a:solidFill>
                <a:latin typeface="Comic Sans MS" pitchFamily="66" charset="0"/>
                <a:ea typeface="Times" pitchFamily="18" charset="0"/>
                <a:cs typeface="Times New Roman" pitchFamily="18" charset="0"/>
              </a:rPr>
              <a:t>trafic</a:t>
            </a:r>
            <a:r>
              <a:rPr lang="en-US" sz="1477" b="1" dirty="0">
                <a:solidFill>
                  <a:srgbClr val="000000"/>
                </a:solidFill>
                <a:latin typeface="Comic Sans MS" pitchFamily="66" charset="0"/>
                <a:ea typeface="Times" pitchFamily="18" charset="0"/>
                <a:cs typeface="Times New Roman" pitchFamily="18" charset="0"/>
              </a:rPr>
              <a:t> </a:t>
            </a:r>
            <a:r>
              <a:rPr lang="en-US" sz="1477" b="1" dirty="0" err="1">
                <a:solidFill>
                  <a:srgbClr val="000000"/>
                </a:solidFill>
                <a:latin typeface="Comic Sans MS" pitchFamily="66" charset="0"/>
                <a:ea typeface="Times" pitchFamily="18" charset="0"/>
                <a:cs typeface="Times New Roman" pitchFamily="18" charset="0"/>
              </a:rPr>
              <a:t>intracellulaire</a:t>
            </a:r>
            <a:endParaRPr lang="en-US" sz="1477" b="1" dirty="0">
              <a:solidFill>
                <a:srgbClr val="000000"/>
              </a:solidFill>
              <a:latin typeface="Comic Sans MS" pitchFamily="66" charset="0"/>
              <a:ea typeface="Times" pitchFamily="18" charset="0"/>
              <a:cs typeface="Times New Roman" pitchFamily="18" charset="0"/>
            </a:endParaRPr>
          </a:p>
          <a:p>
            <a:pPr marL="266700" indent="-266700" fontAlgn="base">
              <a:lnSpc>
                <a:spcPct val="150000"/>
              </a:lnSpc>
              <a:spcBef>
                <a:spcPct val="0"/>
              </a:spcBef>
              <a:spcAft>
                <a:spcPct val="0"/>
              </a:spcAft>
              <a:buFont typeface="Arial" panose="020B0604020202020204" pitchFamily="34" charset="0"/>
              <a:buChar char="•"/>
            </a:pPr>
            <a:r>
              <a:rPr lang="en-US" sz="1477" b="1" dirty="0">
                <a:solidFill>
                  <a:srgbClr val="000000"/>
                </a:solidFill>
                <a:latin typeface="Comic Sans MS" pitchFamily="66" charset="0"/>
                <a:ea typeface="Times" pitchFamily="18" charset="0"/>
                <a:cs typeface="Times New Roman" pitchFamily="18" charset="0"/>
              </a:rPr>
              <a:t>Module 5. La cellule et son </a:t>
            </a:r>
            <a:r>
              <a:rPr lang="en-US" sz="1477" b="1" dirty="0" err="1">
                <a:solidFill>
                  <a:srgbClr val="000000"/>
                </a:solidFill>
                <a:latin typeface="Comic Sans MS" pitchFamily="66" charset="0"/>
                <a:ea typeface="Times" pitchFamily="18" charset="0"/>
                <a:cs typeface="Times New Roman" pitchFamily="18" charset="0"/>
              </a:rPr>
              <a:t>environnement</a:t>
            </a:r>
            <a:r>
              <a:rPr lang="en-US" sz="1477" b="1" dirty="0">
                <a:solidFill>
                  <a:srgbClr val="000000"/>
                </a:solidFill>
                <a:latin typeface="Comic Sans MS" pitchFamily="66" charset="0"/>
                <a:ea typeface="Times" pitchFamily="18" charset="0"/>
                <a:cs typeface="Times New Roman" pitchFamily="18" charset="0"/>
              </a:rPr>
              <a:t> : relations avec les </a:t>
            </a:r>
            <a:r>
              <a:rPr lang="en-US" sz="1477" b="1" dirty="0" err="1">
                <a:solidFill>
                  <a:srgbClr val="000000"/>
                </a:solidFill>
                <a:latin typeface="Comic Sans MS" pitchFamily="66" charset="0"/>
                <a:ea typeface="Times" pitchFamily="18" charset="0"/>
                <a:cs typeface="Times New Roman" pitchFamily="18" charset="0"/>
              </a:rPr>
              <a:t>autres</a:t>
            </a:r>
            <a:r>
              <a:rPr lang="en-US" sz="1477" b="1" dirty="0">
                <a:solidFill>
                  <a:srgbClr val="000000"/>
                </a:solidFill>
                <a:latin typeface="Comic Sans MS" pitchFamily="66" charset="0"/>
                <a:ea typeface="Times" pitchFamily="18" charset="0"/>
                <a:cs typeface="Times New Roman" pitchFamily="18" charset="0"/>
              </a:rPr>
              <a:t> cellules et la </a:t>
            </a:r>
            <a:r>
              <a:rPr lang="en-US" sz="1477" b="1" dirty="0" err="1">
                <a:solidFill>
                  <a:srgbClr val="000000"/>
                </a:solidFill>
                <a:latin typeface="Comic Sans MS" pitchFamily="66" charset="0"/>
                <a:ea typeface="Times" pitchFamily="18" charset="0"/>
                <a:cs typeface="Times New Roman" pitchFamily="18" charset="0"/>
              </a:rPr>
              <a:t>matrice</a:t>
            </a:r>
            <a:r>
              <a:rPr lang="en-US" sz="1477" b="1" dirty="0">
                <a:solidFill>
                  <a:srgbClr val="000000"/>
                </a:solidFill>
                <a:latin typeface="Comic Sans MS" pitchFamily="66" charset="0"/>
                <a:ea typeface="Times" pitchFamily="18" charset="0"/>
                <a:cs typeface="Times New Roman" pitchFamily="18" charset="0"/>
              </a:rPr>
              <a:t> </a:t>
            </a:r>
            <a:r>
              <a:rPr lang="en-US" sz="1477" b="1" dirty="0" err="1">
                <a:solidFill>
                  <a:srgbClr val="000000"/>
                </a:solidFill>
                <a:latin typeface="Comic Sans MS" pitchFamily="66" charset="0"/>
                <a:ea typeface="Times" pitchFamily="18" charset="0"/>
                <a:cs typeface="Times New Roman" pitchFamily="18" charset="0"/>
              </a:rPr>
              <a:t>extracellulaire</a:t>
            </a:r>
            <a:endParaRPr lang="en-US" sz="1477" b="1" dirty="0">
              <a:solidFill>
                <a:srgbClr val="000000"/>
              </a:solidFill>
              <a:latin typeface="Comic Sans MS" pitchFamily="66" charset="0"/>
              <a:ea typeface="Times" pitchFamily="18" charset="0"/>
              <a:cs typeface="Times New Roman" pitchFamily="18" charset="0"/>
            </a:endParaRPr>
          </a:p>
        </p:txBody>
      </p:sp>
      <p:sp>
        <p:nvSpPr>
          <p:cNvPr id="7182" name="Rectangle 21"/>
          <p:cNvSpPr>
            <a:spLocks noChangeArrowheads="1"/>
          </p:cNvSpPr>
          <p:nvPr/>
        </p:nvSpPr>
        <p:spPr bwMode="auto">
          <a:xfrm>
            <a:off x="1309688" y="2905597"/>
            <a:ext cx="6691313" cy="262829"/>
          </a:xfrm>
          <a:prstGeom prst="rect">
            <a:avLst/>
          </a:prstGeom>
          <a:noFill/>
          <a:ln w="9525">
            <a:noFill/>
            <a:miter lim="800000"/>
            <a:headEnd/>
            <a:tailEnd/>
          </a:ln>
        </p:spPr>
        <p:txBody>
          <a:bodyPr anchor="ctr">
            <a:spAutoFit/>
          </a:bodyPr>
          <a:lstStyle/>
          <a:p>
            <a:pPr fontAlgn="base">
              <a:spcBef>
                <a:spcPct val="0"/>
              </a:spcBef>
              <a:spcAft>
                <a:spcPct val="0"/>
              </a:spcAft>
            </a:pPr>
            <a:endParaRPr lang="en-US" sz="1108" b="1" dirty="0">
              <a:solidFill>
                <a:srgbClr val="000000"/>
              </a:solidFill>
              <a:latin typeface="Comic Sans MS" pitchFamily="66" charset="0"/>
              <a:ea typeface="Times" pitchFamily="18" charset="0"/>
              <a:cs typeface="Times New Roman" pitchFamily="18" charset="0"/>
            </a:endParaRPr>
          </a:p>
        </p:txBody>
      </p:sp>
    </p:spTree>
    <p:extLst>
      <p:ext uri="{BB962C8B-B14F-4D97-AF65-F5344CB8AC3E}">
        <p14:creationId xmlns:p14="http://schemas.microsoft.com/office/powerpoint/2010/main" val="221604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619672" y="337950"/>
            <a:ext cx="6547189" cy="376385"/>
          </a:xfrm>
          <a:prstGeom prst="rect">
            <a:avLst/>
          </a:prstGeom>
          <a:noFill/>
          <a:ln w="9525">
            <a:noFill/>
            <a:miter lim="800000"/>
            <a:headEnd/>
            <a:tailEnd/>
          </a:ln>
        </p:spPr>
        <p:txBody>
          <a:bodyPr wrap="square">
            <a:spAutoFit/>
          </a:bodyPr>
          <a:lstStyle/>
          <a:p>
            <a:pPr algn="ctr" fontAlgn="base">
              <a:spcBef>
                <a:spcPct val="0"/>
              </a:spcBef>
              <a:spcAft>
                <a:spcPct val="0"/>
              </a:spcAft>
            </a:pPr>
            <a:r>
              <a:rPr lang="fr-FR" sz="1846" b="1" dirty="0">
                <a:solidFill>
                  <a:srgbClr val="0070C0"/>
                </a:solidFill>
                <a:latin typeface="Comic Sans MS" pitchFamily="66" charset="0"/>
              </a:rPr>
              <a:t>Programme de l'UE physiopathologie cellulaire</a:t>
            </a:r>
            <a:endParaRPr lang="en-US" sz="1846" b="1" dirty="0">
              <a:solidFill>
                <a:srgbClr val="0070C0"/>
              </a:solidFill>
              <a:latin typeface="Comic Sans MS" pitchFamily="66" charset="0"/>
            </a:endParaRPr>
          </a:p>
        </p:txBody>
      </p:sp>
      <p:sp>
        <p:nvSpPr>
          <p:cNvPr id="7173" name="Rectangle 7"/>
          <p:cNvSpPr>
            <a:spLocks noChangeArrowheads="1"/>
          </p:cNvSpPr>
          <p:nvPr/>
        </p:nvSpPr>
        <p:spPr bwMode="auto">
          <a:xfrm>
            <a:off x="315539" y="4293096"/>
            <a:ext cx="8432925" cy="376385"/>
          </a:xfrm>
          <a:prstGeom prst="rect">
            <a:avLst/>
          </a:prstGeom>
          <a:noFill/>
          <a:ln w="9525">
            <a:noFill/>
            <a:miter lim="800000"/>
            <a:headEnd/>
            <a:tailEnd/>
          </a:ln>
        </p:spPr>
        <p:txBody>
          <a:bodyPr wrap="square">
            <a:spAutoFit/>
          </a:bodyPr>
          <a:lstStyle/>
          <a:p>
            <a:pPr fontAlgn="base">
              <a:spcBef>
                <a:spcPct val="0"/>
              </a:spcBef>
              <a:spcAft>
                <a:spcPct val="0"/>
              </a:spcAft>
            </a:pPr>
            <a:r>
              <a:rPr lang="fr-FR" sz="1846" b="1" dirty="0">
                <a:solidFill>
                  <a:srgbClr val="FF0000"/>
                </a:solidFill>
                <a:latin typeface="Comic Sans MS" pitchFamily="66" charset="0"/>
              </a:rPr>
              <a:t>2/ Acquérir et mettre en pratique la démarche scientifique</a:t>
            </a:r>
            <a:endParaRPr lang="en-US" sz="1846" b="1" dirty="0">
              <a:solidFill>
                <a:srgbClr val="FF0000"/>
              </a:solidFill>
              <a:latin typeface="Comic Sans MS" pitchFamily="66" charset="0"/>
            </a:endParaRPr>
          </a:p>
        </p:txBody>
      </p:sp>
      <p:sp>
        <p:nvSpPr>
          <p:cNvPr id="7175" name="Rectangle 9"/>
          <p:cNvSpPr>
            <a:spLocks noChangeArrowheads="1"/>
          </p:cNvSpPr>
          <p:nvPr/>
        </p:nvSpPr>
        <p:spPr bwMode="auto">
          <a:xfrm>
            <a:off x="323528" y="2132856"/>
            <a:ext cx="6346031" cy="376385"/>
          </a:xfrm>
          <a:prstGeom prst="rect">
            <a:avLst/>
          </a:prstGeom>
          <a:noFill/>
          <a:ln w="9525">
            <a:noFill/>
            <a:miter lim="800000"/>
            <a:headEnd/>
            <a:tailEnd/>
          </a:ln>
        </p:spPr>
        <p:txBody>
          <a:bodyPr>
            <a:spAutoFit/>
          </a:bodyPr>
          <a:lstStyle/>
          <a:p>
            <a:pPr fontAlgn="base">
              <a:spcBef>
                <a:spcPct val="0"/>
              </a:spcBef>
              <a:spcAft>
                <a:spcPct val="0"/>
              </a:spcAft>
            </a:pPr>
            <a:r>
              <a:rPr lang="fr-FR" sz="1846" b="1" dirty="0">
                <a:solidFill>
                  <a:srgbClr val="333399"/>
                </a:solidFill>
                <a:latin typeface="Comic Sans MS" pitchFamily="66" charset="0"/>
              </a:rPr>
              <a:t>       " Visites Méthodologiques"</a:t>
            </a:r>
          </a:p>
        </p:txBody>
      </p:sp>
      <p:sp>
        <p:nvSpPr>
          <p:cNvPr id="7177" name="Rectangle 11"/>
          <p:cNvSpPr>
            <a:spLocks noChangeArrowheads="1"/>
          </p:cNvSpPr>
          <p:nvPr/>
        </p:nvSpPr>
        <p:spPr bwMode="auto">
          <a:xfrm>
            <a:off x="447464" y="5013176"/>
            <a:ext cx="7566322" cy="348109"/>
          </a:xfrm>
          <a:prstGeom prst="rect">
            <a:avLst/>
          </a:prstGeom>
          <a:noFill/>
          <a:ln w="9525">
            <a:noFill/>
            <a:miter lim="800000"/>
            <a:headEnd/>
            <a:tailEnd/>
          </a:ln>
        </p:spPr>
        <p:txBody>
          <a:bodyPr wrap="square">
            <a:spAutoFit/>
          </a:bodyPr>
          <a:lstStyle/>
          <a:p>
            <a:pPr fontAlgn="base">
              <a:spcBef>
                <a:spcPct val="0"/>
              </a:spcBef>
              <a:spcAft>
                <a:spcPct val="0"/>
              </a:spcAft>
            </a:pPr>
            <a:r>
              <a:rPr lang="fr-FR" sz="1662" b="1" dirty="0">
                <a:solidFill>
                  <a:srgbClr val="333399"/>
                </a:solidFill>
                <a:latin typeface="Comic Sans MS" pitchFamily="66" charset="0"/>
              </a:rPr>
              <a:t>Tutorats en groupe sur des sujet en rapport avec la neurobiologie</a:t>
            </a:r>
            <a:endParaRPr lang="en-US" sz="1662" b="1" dirty="0">
              <a:solidFill>
                <a:srgbClr val="333399"/>
              </a:solidFill>
              <a:latin typeface="Comic Sans MS" pitchFamily="66" charset="0"/>
            </a:endParaRPr>
          </a:p>
        </p:txBody>
      </p:sp>
      <p:sp>
        <p:nvSpPr>
          <p:cNvPr id="7183" name="Rectangle 23"/>
          <p:cNvSpPr>
            <a:spLocks noChangeArrowheads="1"/>
          </p:cNvSpPr>
          <p:nvPr/>
        </p:nvSpPr>
        <p:spPr bwMode="auto">
          <a:xfrm>
            <a:off x="611560" y="2636912"/>
            <a:ext cx="5039176" cy="1456296"/>
          </a:xfrm>
          <a:prstGeom prst="rect">
            <a:avLst/>
          </a:prstGeom>
          <a:noFill/>
          <a:ln w="9525">
            <a:noFill/>
            <a:miter lim="800000"/>
            <a:headEnd/>
            <a:tailEnd/>
          </a:ln>
        </p:spPr>
        <p:txBody>
          <a:bodyPr wrap="square">
            <a:spAutoFit/>
          </a:bodyPr>
          <a:lstStyle/>
          <a:p>
            <a:pPr marL="342900" indent="-342900" fontAlgn="base">
              <a:lnSpc>
                <a:spcPct val="150000"/>
              </a:lnSpc>
              <a:spcBef>
                <a:spcPct val="0"/>
              </a:spcBef>
              <a:spcAft>
                <a:spcPct val="0"/>
              </a:spcAft>
              <a:buFont typeface="+mj-lt"/>
              <a:buAutoNum type="arabicPeriod"/>
            </a:pPr>
            <a:r>
              <a:rPr lang="fr-FR" sz="1477" b="1" dirty="0">
                <a:solidFill>
                  <a:srgbClr val="000000"/>
                </a:solidFill>
                <a:latin typeface="Comic Sans MS" pitchFamily="66" charset="0"/>
              </a:rPr>
              <a:t>Microscopie </a:t>
            </a:r>
            <a:r>
              <a:rPr lang="fr-FR" sz="1477" b="1" dirty="0" err="1">
                <a:solidFill>
                  <a:srgbClr val="000000"/>
                </a:solidFill>
                <a:latin typeface="Comic Sans MS" pitchFamily="66" charset="0"/>
              </a:rPr>
              <a:t>confocale</a:t>
            </a:r>
            <a:endParaRPr lang="fr-FR" sz="1477" b="1" dirty="0">
              <a:solidFill>
                <a:srgbClr val="000000"/>
              </a:solidFill>
              <a:latin typeface="Comic Sans MS" pitchFamily="66" charset="0"/>
            </a:endParaRPr>
          </a:p>
          <a:p>
            <a:pPr marL="342900" indent="-342900" fontAlgn="base">
              <a:lnSpc>
                <a:spcPct val="150000"/>
              </a:lnSpc>
              <a:spcBef>
                <a:spcPct val="0"/>
              </a:spcBef>
              <a:spcAft>
                <a:spcPct val="0"/>
              </a:spcAft>
              <a:buFont typeface="+mj-lt"/>
              <a:buAutoNum type="arabicPeriod"/>
            </a:pPr>
            <a:r>
              <a:rPr lang="fr-FR" sz="1477" b="1" dirty="0">
                <a:solidFill>
                  <a:srgbClr val="000000"/>
                </a:solidFill>
                <a:latin typeface="Comic Sans MS" pitchFamily="66" charset="0"/>
              </a:rPr>
              <a:t>Spectrométrie de masse</a:t>
            </a:r>
          </a:p>
          <a:p>
            <a:pPr marL="342900" indent="-342900" fontAlgn="base">
              <a:lnSpc>
                <a:spcPct val="150000"/>
              </a:lnSpc>
              <a:spcBef>
                <a:spcPct val="0"/>
              </a:spcBef>
              <a:spcAft>
                <a:spcPct val="0"/>
              </a:spcAft>
              <a:buFont typeface="+mj-lt"/>
              <a:buAutoNum type="arabicPeriod"/>
            </a:pPr>
            <a:r>
              <a:rPr lang="fr-FR" sz="1477" b="1" dirty="0" err="1">
                <a:solidFill>
                  <a:srgbClr val="000000"/>
                </a:solidFill>
                <a:latin typeface="Comic Sans MS" pitchFamily="66" charset="0"/>
              </a:rPr>
              <a:t>Cytométrie</a:t>
            </a:r>
            <a:r>
              <a:rPr lang="fr-FR" sz="1477" b="1" dirty="0">
                <a:solidFill>
                  <a:srgbClr val="000000"/>
                </a:solidFill>
                <a:latin typeface="Comic Sans MS" pitchFamily="66" charset="0"/>
              </a:rPr>
              <a:t> en flux</a:t>
            </a:r>
          </a:p>
          <a:p>
            <a:pPr marL="342900" indent="-342900" fontAlgn="base">
              <a:lnSpc>
                <a:spcPct val="150000"/>
              </a:lnSpc>
              <a:spcBef>
                <a:spcPct val="0"/>
              </a:spcBef>
              <a:spcAft>
                <a:spcPct val="0"/>
              </a:spcAft>
              <a:buFont typeface="+mj-lt"/>
              <a:buAutoNum type="arabicPeriod"/>
            </a:pPr>
            <a:r>
              <a:rPr lang="fr-FR" sz="1477" b="1" dirty="0">
                <a:solidFill>
                  <a:srgbClr val="000000"/>
                </a:solidFill>
                <a:latin typeface="Comic Sans MS" pitchFamily="66" charset="0"/>
              </a:rPr>
              <a:t>Electrophorèse- blot</a:t>
            </a:r>
            <a:endParaRPr lang="en-US" sz="1477" b="1" dirty="0">
              <a:solidFill>
                <a:srgbClr val="000000"/>
              </a:solidFill>
              <a:latin typeface="Comic Sans MS" pitchFamily="66" charset="0"/>
            </a:endParaRPr>
          </a:p>
        </p:txBody>
      </p:sp>
      <p:sp>
        <p:nvSpPr>
          <p:cNvPr id="17" name="Rectangle 11"/>
          <p:cNvSpPr>
            <a:spLocks noChangeArrowheads="1"/>
          </p:cNvSpPr>
          <p:nvPr/>
        </p:nvSpPr>
        <p:spPr bwMode="auto">
          <a:xfrm>
            <a:off x="447464" y="5599091"/>
            <a:ext cx="5814645" cy="348109"/>
          </a:xfrm>
          <a:prstGeom prst="rect">
            <a:avLst/>
          </a:prstGeom>
          <a:noFill/>
          <a:ln w="9525">
            <a:noFill/>
            <a:miter lim="800000"/>
            <a:headEnd/>
            <a:tailEnd/>
          </a:ln>
        </p:spPr>
        <p:txBody>
          <a:bodyPr wrap="square">
            <a:spAutoFit/>
          </a:bodyPr>
          <a:lstStyle/>
          <a:p>
            <a:pPr fontAlgn="base">
              <a:spcBef>
                <a:spcPct val="0"/>
              </a:spcBef>
              <a:spcAft>
                <a:spcPct val="0"/>
              </a:spcAft>
            </a:pPr>
            <a:r>
              <a:rPr lang="fr-FR" sz="1662" b="1" dirty="0">
                <a:solidFill>
                  <a:srgbClr val="333399"/>
                </a:solidFill>
                <a:latin typeface="Comic Sans MS" pitchFamily="66" charset="0"/>
              </a:rPr>
              <a:t>Mini-congrès des étudiants de l’UE. </a:t>
            </a:r>
            <a:endParaRPr lang="en-US" sz="1662" b="1" dirty="0">
              <a:solidFill>
                <a:srgbClr val="333399"/>
              </a:solidFill>
              <a:latin typeface="Comic Sans MS" pitchFamily="66" charset="0"/>
            </a:endParaRPr>
          </a:p>
        </p:txBody>
      </p:sp>
      <p:sp>
        <p:nvSpPr>
          <p:cNvPr id="8" name="Rectangle 5"/>
          <p:cNvSpPr>
            <a:spLocks noChangeArrowheads="1"/>
          </p:cNvSpPr>
          <p:nvPr/>
        </p:nvSpPr>
        <p:spPr bwMode="auto">
          <a:xfrm>
            <a:off x="170850" y="944130"/>
            <a:ext cx="4464496" cy="774058"/>
          </a:xfrm>
          <a:prstGeom prst="rect">
            <a:avLst/>
          </a:prstGeom>
          <a:noFill/>
          <a:ln w="9525">
            <a:noFill/>
            <a:miter lim="800000"/>
            <a:headEnd/>
            <a:tailEnd/>
          </a:ln>
        </p:spPr>
        <p:txBody>
          <a:bodyPr wrap="square">
            <a:spAutoFit/>
          </a:bodyPr>
          <a:lstStyle/>
          <a:p>
            <a:pPr fontAlgn="base">
              <a:spcBef>
                <a:spcPct val="0"/>
              </a:spcBef>
              <a:spcAft>
                <a:spcPct val="0"/>
              </a:spcAft>
            </a:pPr>
            <a:r>
              <a:rPr lang="fr-FR" sz="2215" b="1" dirty="0" smtClean="0">
                <a:solidFill>
                  <a:srgbClr val="FF0000"/>
                </a:solidFill>
                <a:latin typeface="Comic Sans MS" pitchFamily="66" charset="0"/>
              </a:rPr>
              <a:t>Objectifs</a:t>
            </a:r>
          </a:p>
          <a:p>
            <a:pPr fontAlgn="base">
              <a:spcBef>
                <a:spcPct val="0"/>
              </a:spcBef>
              <a:spcAft>
                <a:spcPct val="0"/>
              </a:spcAft>
            </a:pPr>
            <a:endParaRPr lang="en-US" sz="2215" b="1" dirty="0">
              <a:solidFill>
                <a:srgbClr val="FF0000"/>
              </a:solidFill>
              <a:latin typeface="Comic Sans MS" pitchFamily="66" charset="0"/>
            </a:endParaRPr>
          </a:p>
        </p:txBody>
      </p:sp>
      <p:sp>
        <p:nvSpPr>
          <p:cNvPr id="9" name="Rectangle 6"/>
          <p:cNvSpPr>
            <a:spLocks noChangeArrowheads="1"/>
          </p:cNvSpPr>
          <p:nvPr/>
        </p:nvSpPr>
        <p:spPr bwMode="auto">
          <a:xfrm>
            <a:off x="99693" y="1548916"/>
            <a:ext cx="9036496" cy="376385"/>
          </a:xfrm>
          <a:prstGeom prst="rect">
            <a:avLst/>
          </a:prstGeom>
          <a:noFill/>
          <a:ln w="9525">
            <a:noFill/>
            <a:miter lim="800000"/>
            <a:headEnd/>
            <a:tailEnd/>
          </a:ln>
        </p:spPr>
        <p:txBody>
          <a:bodyPr wrap="square">
            <a:spAutoFit/>
          </a:bodyPr>
          <a:lstStyle/>
          <a:p>
            <a:pPr fontAlgn="base">
              <a:spcBef>
                <a:spcPct val="0"/>
              </a:spcBef>
              <a:spcAft>
                <a:spcPct val="0"/>
              </a:spcAft>
            </a:pPr>
            <a:r>
              <a:rPr lang="fr-FR" sz="1477" b="1" dirty="0">
                <a:solidFill>
                  <a:srgbClr val="FF0000"/>
                </a:solidFill>
                <a:latin typeface="Comic Sans MS" pitchFamily="66" charset="0"/>
              </a:rPr>
              <a:t>1/ </a:t>
            </a:r>
            <a:r>
              <a:rPr lang="fr-FR" sz="1846" b="1" dirty="0">
                <a:solidFill>
                  <a:srgbClr val="FF0000"/>
                </a:solidFill>
                <a:latin typeface="Comic Sans MS" pitchFamily="66" charset="0"/>
              </a:rPr>
              <a:t>Acquérir</a:t>
            </a:r>
            <a:r>
              <a:rPr lang="fr-FR" sz="1477" b="1" dirty="0">
                <a:solidFill>
                  <a:srgbClr val="FF0000"/>
                </a:solidFill>
                <a:latin typeface="Comic Sans MS" pitchFamily="66" charset="0"/>
              </a:rPr>
              <a:t> et consolider des connaissances de bases en biologie cellulaire et biochimie</a:t>
            </a:r>
            <a:endParaRPr lang="en-US" sz="1477" b="1" dirty="0">
              <a:solidFill>
                <a:srgbClr val="FF0000"/>
              </a:solidFill>
              <a:latin typeface="Comic Sans MS" pitchFamily="66" charset="0"/>
            </a:endParaRPr>
          </a:p>
        </p:txBody>
      </p:sp>
    </p:spTree>
    <p:extLst>
      <p:ext uri="{BB962C8B-B14F-4D97-AF65-F5344CB8AC3E}">
        <p14:creationId xmlns:p14="http://schemas.microsoft.com/office/powerpoint/2010/main" val="154527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7"/>
                                        </p:tgtEl>
                                        <p:attrNameLst>
                                          <p:attrName>style.visibility</p:attrName>
                                        </p:attrNameLst>
                                      </p:cBhvr>
                                      <p:to>
                                        <p:strVal val="visible"/>
                                      </p:to>
                                    </p:set>
                                    <p:animEffect transition="in" filter="fade">
                                      <p:cBhvr>
                                        <p:cTn id="10" dur="500"/>
                                        <p:tgtEl>
                                          <p:spTgt spid="71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7"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nvSpPr>
        <p:spPr bwMode="auto">
          <a:xfrm>
            <a:off x="199232" y="2065412"/>
            <a:ext cx="77930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r>
              <a:rPr lang="fr-FR" sz="2800" dirty="0" smtClean="0"/>
              <a:t>Les Objectifs</a:t>
            </a:r>
            <a:endParaRPr lang="fr-FR" sz="2800" dirty="0"/>
          </a:p>
        </p:txBody>
      </p:sp>
      <p:sp>
        <p:nvSpPr>
          <p:cNvPr id="5" name="Espace réservé du contenu 2"/>
          <p:cNvSpPr>
            <a:spLocks noGrp="1"/>
          </p:cNvSpPr>
          <p:nvPr/>
        </p:nvSpPr>
        <p:spPr bwMode="auto">
          <a:xfrm>
            <a:off x="226763" y="2636912"/>
            <a:ext cx="856895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fr-FR" sz="1800" dirty="0" smtClean="0"/>
              <a:t>Approfondissement en Neuroanatomie</a:t>
            </a:r>
          </a:p>
          <a:p>
            <a:pPr lvl="1"/>
            <a:r>
              <a:rPr lang="fr-FR" sz="1800" dirty="0" smtClean="0"/>
              <a:t>Transversal </a:t>
            </a:r>
          </a:p>
          <a:p>
            <a:pPr lvl="2"/>
            <a:r>
              <a:rPr lang="fr-FR" sz="1800" dirty="0" smtClean="0"/>
              <a:t>Clinique</a:t>
            </a:r>
          </a:p>
          <a:p>
            <a:pPr lvl="2"/>
            <a:r>
              <a:rPr lang="fr-FR" sz="1800" dirty="0" smtClean="0"/>
              <a:t>Imagerie</a:t>
            </a:r>
          </a:p>
          <a:p>
            <a:pPr lvl="2"/>
            <a:r>
              <a:rPr lang="fr-FR" sz="1800" dirty="0" smtClean="0"/>
              <a:t>Recherche</a:t>
            </a:r>
          </a:p>
          <a:p>
            <a:r>
              <a:rPr lang="fr-FR" sz="1800" dirty="0"/>
              <a:t>Acquisition de bonnes méthodes</a:t>
            </a:r>
          </a:p>
          <a:p>
            <a:pPr lvl="1"/>
            <a:r>
              <a:rPr lang="fr-FR" sz="1800" dirty="0"/>
              <a:t>Recherche documentaire</a:t>
            </a:r>
          </a:p>
          <a:p>
            <a:pPr lvl="1"/>
            <a:r>
              <a:rPr lang="fr-FR" sz="1800" dirty="0"/>
              <a:t>Gestion de </a:t>
            </a:r>
            <a:r>
              <a:rPr lang="fr-FR" sz="1800" dirty="0" smtClean="0"/>
              <a:t>bibliographie</a:t>
            </a:r>
          </a:p>
          <a:p>
            <a:pPr lvl="1"/>
            <a:r>
              <a:rPr lang="fr-FR" sz="1800" dirty="0"/>
              <a:t>Gestion de mémoires </a:t>
            </a:r>
            <a:endParaRPr lang="fr-FR" sz="1800" dirty="0" smtClean="0"/>
          </a:p>
          <a:p>
            <a:pPr lvl="1"/>
            <a:r>
              <a:rPr lang="fr-FR" sz="1800" dirty="0" smtClean="0"/>
              <a:t>Gestion </a:t>
            </a:r>
            <a:r>
              <a:rPr lang="fr-FR" sz="1800" dirty="0"/>
              <a:t>de présentations orales</a:t>
            </a:r>
          </a:p>
          <a:p>
            <a:pPr lvl="1"/>
            <a:endParaRPr lang="fr-FR" sz="1800" dirty="0"/>
          </a:p>
        </p:txBody>
      </p:sp>
      <p:sp>
        <p:nvSpPr>
          <p:cNvPr id="6" name="Titre 1"/>
          <p:cNvSpPr>
            <a:spLocks noGrp="1"/>
          </p:cNvSpPr>
          <p:nvPr>
            <p:ph type="title"/>
          </p:nvPr>
        </p:nvSpPr>
        <p:spPr>
          <a:xfrm>
            <a:off x="199232" y="727610"/>
            <a:ext cx="8229600" cy="864096"/>
          </a:xfrm>
        </p:spPr>
        <p:txBody>
          <a:bodyPr/>
          <a:lstStyle/>
          <a:p>
            <a:r>
              <a:rPr lang="fr-FR" dirty="0" smtClean="0"/>
              <a:t>Neuro-anatomie morphologique</a:t>
            </a:r>
            <a:endParaRPr lang="fr-FR" dirty="0"/>
          </a:p>
        </p:txBody>
      </p:sp>
      <p:sp>
        <p:nvSpPr>
          <p:cNvPr id="7" name="Espace réservé du contenu 2"/>
          <p:cNvSpPr>
            <a:spLocks noGrp="1"/>
          </p:cNvSpPr>
          <p:nvPr>
            <p:ph idx="1"/>
          </p:nvPr>
        </p:nvSpPr>
        <p:spPr>
          <a:xfrm>
            <a:off x="199232" y="1521055"/>
            <a:ext cx="8229600" cy="676672"/>
          </a:xfrm>
        </p:spPr>
        <p:txBody>
          <a:bodyPr>
            <a:normAutofit/>
          </a:bodyPr>
          <a:lstStyle/>
          <a:p>
            <a:r>
              <a:rPr lang="fr-FR" sz="2400" dirty="0" smtClean="0"/>
              <a:t>Responsable: Pr S Dupont</a:t>
            </a:r>
            <a:endParaRPr lang="fr-FR" sz="2400" dirty="0"/>
          </a:p>
        </p:txBody>
      </p:sp>
      <p:graphicFrame>
        <p:nvGraphicFramePr>
          <p:cNvPr id="8" name="Tableau 7"/>
          <p:cNvGraphicFramePr>
            <a:graphicFrameLocks noGrp="1"/>
          </p:cNvGraphicFramePr>
          <p:nvPr>
            <p:extLst>
              <p:ext uri="{D42A27DB-BD31-4B8C-83A1-F6EECF244321}">
                <p14:modId xmlns:p14="http://schemas.microsoft.com/office/powerpoint/2010/main" val="1535810673"/>
              </p:ext>
            </p:extLst>
          </p:nvPr>
        </p:nvGraphicFramePr>
        <p:xfrm>
          <a:off x="323528" y="332359"/>
          <a:ext cx="8136904" cy="365760"/>
        </p:xfrm>
        <a:graphic>
          <a:graphicData uri="http://schemas.openxmlformats.org/drawingml/2006/table">
            <a:tbl>
              <a:tblPr firstRow="1" firstCol="1" bandRow="1">
                <a:tableStyleId>{5C22544A-7EE6-4342-B048-85BDC9FD1C3A}</a:tableStyleId>
              </a:tblPr>
              <a:tblGrid>
                <a:gridCol w="1356360">
                  <a:extLst>
                    <a:ext uri="{9D8B030D-6E8A-4147-A177-3AD203B41FA5}">
                      <a16:colId xmlns:a16="http://schemas.microsoft.com/office/drawing/2014/main" val="2169623930"/>
                    </a:ext>
                  </a:extLst>
                </a:gridCol>
                <a:gridCol w="2172032">
                  <a:extLst>
                    <a:ext uri="{9D8B030D-6E8A-4147-A177-3AD203B41FA5}">
                      <a16:colId xmlns:a16="http://schemas.microsoft.com/office/drawing/2014/main" val="1256588292"/>
                    </a:ext>
                  </a:extLst>
                </a:gridCol>
                <a:gridCol w="1368152">
                  <a:extLst>
                    <a:ext uri="{9D8B030D-6E8A-4147-A177-3AD203B41FA5}">
                      <a16:colId xmlns:a16="http://schemas.microsoft.com/office/drawing/2014/main" val="2833288286"/>
                    </a:ext>
                  </a:extLst>
                </a:gridCol>
                <a:gridCol w="1728192">
                  <a:extLst>
                    <a:ext uri="{9D8B030D-6E8A-4147-A177-3AD203B41FA5}">
                      <a16:colId xmlns:a16="http://schemas.microsoft.com/office/drawing/2014/main" val="3398017187"/>
                    </a:ext>
                  </a:extLst>
                </a:gridCol>
                <a:gridCol w="1512168">
                  <a:extLst>
                    <a:ext uri="{9D8B030D-6E8A-4147-A177-3AD203B41FA5}">
                      <a16:colId xmlns:a16="http://schemas.microsoft.com/office/drawing/2014/main" val="3489764727"/>
                    </a:ext>
                  </a:extLst>
                </a:gridCol>
              </a:tblGrid>
              <a:tr h="285750">
                <a:tc>
                  <a:txBody>
                    <a:bodyPr/>
                    <a:lstStyle/>
                    <a:p>
                      <a:pPr>
                        <a:spcAft>
                          <a:spcPts val="0"/>
                        </a:spcAft>
                      </a:pPr>
                      <a:r>
                        <a:rPr lang="fr-FR" sz="1200" dirty="0">
                          <a:solidFill>
                            <a:schemeClr val="tx1"/>
                          </a:solidFill>
                          <a:effectLst/>
                        </a:rPr>
                        <a:t>Neurosciences 2</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Physiopathologie cellulaire  (20 </a:t>
                      </a:r>
                      <a:r>
                        <a:rPr lang="fr-FR" sz="1200" dirty="0" err="1">
                          <a:solidFill>
                            <a:schemeClr val="tx1"/>
                          </a:solidFill>
                          <a:effectLst/>
                        </a:rPr>
                        <a:t>etu</a:t>
                      </a:r>
                      <a:r>
                        <a:rPr lang="fr-FR" sz="1200" dirty="0">
                          <a:solidFill>
                            <a:schemeClr val="tx1"/>
                          </a:solidFill>
                          <a:effectLst/>
                        </a:rPr>
                        <a: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T.EGUETHER</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Neuro-anatomie morphologique (20)</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S.DUPONT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extLst>
                  <a:ext uri="{0D108BD9-81ED-4DB2-BD59-A6C34878D82A}">
                    <a16:rowId xmlns:a16="http://schemas.microsoft.com/office/drawing/2014/main" val="150412749"/>
                  </a:ext>
                </a:extLst>
              </a:tr>
            </a:tbl>
          </a:graphicData>
        </a:graphic>
      </p:graphicFrame>
    </p:spTree>
    <p:extLst>
      <p:ext uri="{BB962C8B-B14F-4D97-AF65-F5344CB8AC3E}">
        <p14:creationId xmlns:p14="http://schemas.microsoft.com/office/powerpoint/2010/main" val="3987773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060848"/>
            <a:ext cx="7886700" cy="1325563"/>
          </a:xfrm>
        </p:spPr>
        <p:txBody>
          <a:bodyPr>
            <a:normAutofit fontScale="90000"/>
          </a:bodyPr>
          <a:lstStyle/>
          <a:p>
            <a:pPr algn="ctr"/>
            <a:r>
              <a:rPr lang="fr-FR" dirty="0" smtClean="0"/>
              <a:t>UE neuro-développement</a:t>
            </a:r>
            <a:br>
              <a:rPr lang="fr-FR" dirty="0" smtClean="0"/>
            </a:br>
            <a:r>
              <a:rPr lang="fr-FR" dirty="0" smtClean="0"/>
              <a:t>1</a:t>
            </a:r>
            <a:r>
              <a:rPr lang="fr-FR" baseline="30000" dirty="0" smtClean="0"/>
              <a:t>er</a:t>
            </a:r>
            <a:r>
              <a:rPr lang="fr-FR" dirty="0" smtClean="0"/>
              <a:t> semestre DFGSM3</a:t>
            </a:r>
            <a:br>
              <a:rPr lang="fr-FR" dirty="0" smtClean="0"/>
            </a:br>
            <a:r>
              <a:rPr lang="fr-FR" dirty="0" smtClean="0"/>
              <a:t>(responsable : Pr Martin </a:t>
            </a:r>
            <a:r>
              <a:rPr lang="fr-FR" dirty="0" err="1" smtClean="0"/>
              <a:t>Catala</a:t>
            </a:r>
            <a:r>
              <a:rPr lang="fr-FR" dirty="0" smtClean="0"/>
              <a:t>)</a:t>
            </a:r>
            <a:endParaRPr lang="fr-FR" dirty="0"/>
          </a:p>
        </p:txBody>
      </p:sp>
      <p:sp>
        <p:nvSpPr>
          <p:cNvPr id="3" name="Espace réservé du contenu 2"/>
          <p:cNvSpPr>
            <a:spLocks noGrp="1"/>
          </p:cNvSpPr>
          <p:nvPr>
            <p:ph idx="1"/>
          </p:nvPr>
        </p:nvSpPr>
        <p:spPr>
          <a:xfrm>
            <a:off x="628650" y="3933056"/>
            <a:ext cx="7886700" cy="2243907"/>
          </a:xfrm>
        </p:spPr>
        <p:txBody>
          <a:bodyPr/>
          <a:lstStyle/>
          <a:p>
            <a:r>
              <a:rPr lang="fr-FR" dirty="0" err="1" smtClean="0"/>
              <a:t>Pré-requis</a:t>
            </a:r>
            <a:r>
              <a:rPr lang="fr-FR" dirty="0" smtClean="0"/>
              <a:t> :</a:t>
            </a:r>
          </a:p>
          <a:p>
            <a:pPr lvl="1"/>
            <a:r>
              <a:rPr lang="fr-FR" dirty="0" smtClean="0"/>
              <a:t>Éléments d’embryologie générale et principes des mécanismes du développement</a:t>
            </a:r>
          </a:p>
          <a:p>
            <a:pPr lvl="1"/>
            <a:r>
              <a:rPr lang="fr-FR" dirty="0" smtClean="0"/>
              <a:t>Neuro-anatomie</a:t>
            </a: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481584044"/>
              </p:ext>
            </p:extLst>
          </p:nvPr>
        </p:nvGraphicFramePr>
        <p:xfrm>
          <a:off x="369018" y="138202"/>
          <a:ext cx="8209547" cy="548640"/>
        </p:xfrm>
        <a:graphic>
          <a:graphicData uri="http://schemas.openxmlformats.org/drawingml/2006/table">
            <a:tbl>
              <a:tblPr firstRow="1" firstCol="1" bandRow="1">
                <a:tableStyleId>{5C22544A-7EE6-4342-B048-85BDC9FD1C3A}</a:tableStyleId>
              </a:tblPr>
              <a:tblGrid>
                <a:gridCol w="1308100">
                  <a:extLst>
                    <a:ext uri="{9D8B030D-6E8A-4147-A177-3AD203B41FA5}">
                      <a16:colId xmlns:a16="http://schemas.microsoft.com/office/drawing/2014/main" val="1622026913"/>
                    </a:ext>
                  </a:extLst>
                </a:gridCol>
                <a:gridCol w="1843405">
                  <a:extLst>
                    <a:ext uri="{9D8B030D-6E8A-4147-A177-3AD203B41FA5}">
                      <a16:colId xmlns:a16="http://schemas.microsoft.com/office/drawing/2014/main" val="2448443309"/>
                    </a:ext>
                  </a:extLst>
                </a:gridCol>
                <a:gridCol w="1260475">
                  <a:extLst>
                    <a:ext uri="{9D8B030D-6E8A-4147-A177-3AD203B41FA5}">
                      <a16:colId xmlns:a16="http://schemas.microsoft.com/office/drawing/2014/main" val="3632220900"/>
                    </a:ext>
                  </a:extLst>
                </a:gridCol>
                <a:gridCol w="2141383">
                  <a:extLst>
                    <a:ext uri="{9D8B030D-6E8A-4147-A177-3AD203B41FA5}">
                      <a16:colId xmlns:a16="http://schemas.microsoft.com/office/drawing/2014/main" val="3700430123"/>
                    </a:ext>
                  </a:extLst>
                </a:gridCol>
                <a:gridCol w="1656184">
                  <a:extLst>
                    <a:ext uri="{9D8B030D-6E8A-4147-A177-3AD203B41FA5}">
                      <a16:colId xmlns:a16="http://schemas.microsoft.com/office/drawing/2014/main" val="4096587572"/>
                    </a:ext>
                  </a:extLst>
                </a:gridCol>
              </a:tblGrid>
              <a:tr h="431800">
                <a:tc>
                  <a:txBody>
                    <a:bodyPr/>
                    <a:lstStyle/>
                    <a:p>
                      <a:pPr>
                        <a:spcAft>
                          <a:spcPts val="0"/>
                        </a:spcAft>
                      </a:pPr>
                      <a:r>
                        <a:rPr lang="fr-FR" sz="1200" dirty="0">
                          <a:solidFill>
                            <a:schemeClr val="tx1"/>
                          </a:solidFill>
                          <a:effectLst/>
                        </a:rPr>
                        <a:t>Neurosciences 2</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Principes généraux du </a:t>
                      </a:r>
                      <a:r>
                        <a:rPr lang="fr-FR" sz="1200" dirty="0" err="1">
                          <a:solidFill>
                            <a:schemeClr val="tx1"/>
                          </a:solidFill>
                          <a:effectLst/>
                        </a:rPr>
                        <a:t>dévelopement</a:t>
                      </a:r>
                      <a:r>
                        <a:rPr lang="fr-FR" sz="1200" dirty="0">
                          <a:solidFill>
                            <a:schemeClr val="tx1"/>
                          </a:solidFill>
                          <a:effectLst/>
                        </a:rPr>
                        <a:t> et application au SN</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M.CATALA</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Initiation à la recherche en neurologie (20)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V. NAVARRO, V. FRAZZINI</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extLst>
                  <a:ext uri="{0D108BD9-81ED-4DB2-BD59-A6C34878D82A}">
                    <a16:rowId xmlns:a16="http://schemas.microsoft.com/office/drawing/2014/main" val="1233841883"/>
                  </a:ext>
                </a:extLst>
              </a:tr>
            </a:tbl>
          </a:graphicData>
        </a:graphic>
      </p:graphicFrame>
    </p:spTree>
    <p:extLst>
      <p:ext uri="{BB962C8B-B14F-4D97-AF65-F5344CB8AC3E}">
        <p14:creationId xmlns:p14="http://schemas.microsoft.com/office/powerpoint/2010/main" val="1430481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Déroulement de l’UE</a:t>
            </a:r>
            <a:endParaRPr lang="fr-FR" dirty="0"/>
          </a:p>
        </p:txBody>
      </p:sp>
      <p:sp>
        <p:nvSpPr>
          <p:cNvPr id="3" name="Espace réservé du contenu 2"/>
          <p:cNvSpPr>
            <a:spLocks noGrp="1"/>
          </p:cNvSpPr>
          <p:nvPr>
            <p:ph idx="1"/>
          </p:nvPr>
        </p:nvSpPr>
        <p:spPr>
          <a:xfrm>
            <a:off x="628650" y="2372008"/>
            <a:ext cx="7886700" cy="3804955"/>
          </a:xfrm>
        </p:spPr>
        <p:txBody>
          <a:bodyPr/>
          <a:lstStyle/>
          <a:p>
            <a:r>
              <a:rPr lang="fr-FR" dirty="0" smtClean="0"/>
              <a:t>Cours sur les différents aspects normaux et pathologiques</a:t>
            </a:r>
          </a:p>
          <a:p>
            <a:r>
              <a:rPr lang="fr-FR" dirty="0" smtClean="0"/>
              <a:t>Présence aux cours obligatoire</a:t>
            </a:r>
          </a:p>
          <a:p>
            <a:r>
              <a:rPr lang="fr-FR" dirty="0" smtClean="0"/>
              <a:t>Examen en fin d’UE</a:t>
            </a:r>
            <a:endParaRPr lang="fr-FR" dirty="0"/>
          </a:p>
        </p:txBody>
      </p:sp>
    </p:spTree>
    <p:extLst>
      <p:ext uri="{BB962C8B-B14F-4D97-AF65-F5344CB8AC3E}">
        <p14:creationId xmlns:p14="http://schemas.microsoft.com/office/powerpoint/2010/main" val="4284175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889764508"/>
              </p:ext>
            </p:extLst>
          </p:nvPr>
        </p:nvGraphicFramePr>
        <p:xfrm>
          <a:off x="467544" y="1412776"/>
          <a:ext cx="8136904" cy="1490464"/>
        </p:xfrm>
        <a:graphic>
          <a:graphicData uri="http://schemas.openxmlformats.org/drawingml/2006/table">
            <a:tbl>
              <a:tblPr firstRow="1" firstCol="1" bandRow="1">
                <a:tableStyleId>{5C22544A-7EE6-4342-B048-85BDC9FD1C3A}</a:tableStyleId>
              </a:tblPr>
              <a:tblGrid>
                <a:gridCol w="1356360">
                  <a:extLst>
                    <a:ext uri="{9D8B030D-6E8A-4147-A177-3AD203B41FA5}">
                      <a16:colId xmlns:a16="http://schemas.microsoft.com/office/drawing/2014/main" val="2671240851"/>
                    </a:ext>
                  </a:extLst>
                </a:gridCol>
                <a:gridCol w="2172032">
                  <a:extLst>
                    <a:ext uri="{9D8B030D-6E8A-4147-A177-3AD203B41FA5}">
                      <a16:colId xmlns:a16="http://schemas.microsoft.com/office/drawing/2014/main" val="741990334"/>
                    </a:ext>
                  </a:extLst>
                </a:gridCol>
                <a:gridCol w="1368152">
                  <a:extLst>
                    <a:ext uri="{9D8B030D-6E8A-4147-A177-3AD203B41FA5}">
                      <a16:colId xmlns:a16="http://schemas.microsoft.com/office/drawing/2014/main" val="3213396139"/>
                    </a:ext>
                  </a:extLst>
                </a:gridCol>
                <a:gridCol w="1728192">
                  <a:extLst>
                    <a:ext uri="{9D8B030D-6E8A-4147-A177-3AD203B41FA5}">
                      <a16:colId xmlns:a16="http://schemas.microsoft.com/office/drawing/2014/main" val="461484974"/>
                    </a:ext>
                  </a:extLst>
                </a:gridCol>
                <a:gridCol w="1512168">
                  <a:extLst>
                    <a:ext uri="{9D8B030D-6E8A-4147-A177-3AD203B41FA5}">
                      <a16:colId xmlns:a16="http://schemas.microsoft.com/office/drawing/2014/main" val="3192351606"/>
                    </a:ext>
                  </a:extLst>
                </a:gridCol>
              </a:tblGrid>
              <a:tr h="576064">
                <a:tc>
                  <a:txBody>
                    <a:bodyPr/>
                    <a:lstStyle/>
                    <a:p>
                      <a:pPr>
                        <a:spcAft>
                          <a:spcPts val="0"/>
                        </a:spcAft>
                      </a:pPr>
                      <a:r>
                        <a:rPr lang="fr-FR" sz="1200" dirty="0">
                          <a:solidFill>
                            <a:schemeClr val="tx1"/>
                          </a:solidFill>
                          <a:effectLst/>
                        </a:rPr>
                        <a:t>Neurosciences 1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Neuro-anatomie morphologique (40 </a:t>
                      </a:r>
                      <a:r>
                        <a:rPr lang="fr-FR" sz="1200" dirty="0" err="1">
                          <a:solidFill>
                            <a:schemeClr val="tx1"/>
                          </a:solidFill>
                          <a:effectLst/>
                        </a:rPr>
                        <a:t>etu</a:t>
                      </a:r>
                      <a:r>
                        <a:rPr lang="fr-FR" sz="1200" dirty="0">
                          <a:solidFill>
                            <a:schemeClr val="tx1"/>
                          </a:solidFill>
                          <a:effectLst/>
                        </a:rPr>
                        <a: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S.DUPONT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Neurophysiologie clinique approfondie (40)</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L.NACCACHE</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extLst>
                  <a:ext uri="{0D108BD9-81ED-4DB2-BD59-A6C34878D82A}">
                    <a16:rowId xmlns:a16="http://schemas.microsoft.com/office/drawing/2014/main" val="3722996383"/>
                  </a:ext>
                </a:extLst>
              </a:tr>
              <a:tr h="285750">
                <a:tc>
                  <a:txBody>
                    <a:bodyPr/>
                    <a:lstStyle/>
                    <a:p>
                      <a:pPr>
                        <a:spcAft>
                          <a:spcPts val="0"/>
                        </a:spcAft>
                      </a:pPr>
                      <a:r>
                        <a:rPr lang="fr-FR" sz="1200" dirty="0">
                          <a:solidFill>
                            <a:schemeClr val="tx1"/>
                          </a:solidFill>
                          <a:effectLst/>
                        </a:rPr>
                        <a:t>Neurosciences 2</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effectLst/>
                        </a:rPr>
                        <a:t>Physiopathologie cellulaire  (20 </a:t>
                      </a:r>
                      <a:r>
                        <a:rPr lang="fr-FR" sz="1200" dirty="0" err="1">
                          <a:effectLst/>
                        </a:rPr>
                        <a:t>etu</a:t>
                      </a:r>
                      <a:r>
                        <a:rPr lang="fr-FR" sz="1200" dirty="0">
                          <a:effectLst/>
                        </a:rPr>
                        <a:t>)</a:t>
                      </a:r>
                      <a:endParaRPr lang="fr-FR" sz="1100" dirty="0">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effectLst/>
                        </a:rPr>
                        <a:t>T.EGUETHER</a:t>
                      </a:r>
                      <a:endParaRPr lang="fr-FR" sz="1100" dirty="0">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effectLst/>
                        </a:rPr>
                        <a:t>Neuro-anatomie morphologique (20)</a:t>
                      </a:r>
                      <a:endParaRPr lang="fr-FR" sz="1100" dirty="0">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effectLst/>
                        </a:rPr>
                        <a:t>S.DUPONT</a:t>
                      </a:r>
                      <a:endParaRPr lang="fr-FR" sz="1100" dirty="0">
                        <a:effectLst/>
                        <a:latin typeface="Calibri" panose="020F0502020204030204" pitchFamily="34" charset="0"/>
                        <a:ea typeface="Calibri" panose="020F0502020204030204" pitchFamily="34" charset="0"/>
                      </a:endParaRPr>
                    </a:p>
                  </a:txBody>
                  <a:tcPr marL="44450" marR="44450" marT="0" marB="0" anchor="ctr">
                    <a:solidFill>
                      <a:srgbClr val="FFFF00"/>
                    </a:solidFill>
                  </a:tcPr>
                </a:tc>
                <a:extLst>
                  <a:ext uri="{0D108BD9-81ED-4DB2-BD59-A6C34878D82A}">
                    <a16:rowId xmlns:a16="http://schemas.microsoft.com/office/drawing/2014/main" val="2378119674"/>
                  </a:ext>
                </a:extLst>
              </a:tr>
              <a:tr h="285750">
                <a:tc>
                  <a:txBody>
                    <a:bodyPr/>
                    <a:lstStyle/>
                    <a:p>
                      <a:pPr>
                        <a:spcAft>
                          <a:spcPts val="0"/>
                        </a:spcAft>
                      </a:pPr>
                      <a:r>
                        <a:rPr lang="fr-FR" sz="1200" dirty="0">
                          <a:solidFill>
                            <a:schemeClr val="tx1"/>
                          </a:solidFill>
                          <a:effectLst/>
                        </a:rPr>
                        <a:t>Neurosciences 3</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Le sommeil et le rêve : de la recherche à la pathologie  (20 </a:t>
                      </a:r>
                      <a:r>
                        <a:rPr lang="fr-FR" sz="1200" dirty="0" err="1">
                          <a:solidFill>
                            <a:schemeClr val="tx1"/>
                          </a:solidFill>
                          <a:effectLst/>
                        </a:rPr>
                        <a:t>etu</a:t>
                      </a:r>
                      <a:r>
                        <a:rPr lang="fr-FR" sz="1200" dirty="0">
                          <a:solidFill>
                            <a:schemeClr val="tx1"/>
                          </a:solidFill>
                          <a:effectLst/>
                        </a:rPr>
                        <a: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I.ARNULF</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Neuro-anatomie morphologique (20)</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S.DUPONT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extLst>
                  <a:ext uri="{0D108BD9-81ED-4DB2-BD59-A6C34878D82A}">
                    <a16:rowId xmlns:a16="http://schemas.microsoft.com/office/drawing/2014/main" val="152887166"/>
                  </a:ext>
                </a:extLst>
              </a:tr>
            </a:tbl>
          </a:graphicData>
        </a:graphic>
      </p:graphicFrame>
      <p:sp>
        <p:nvSpPr>
          <p:cNvPr id="5" name="Rectangle 1"/>
          <p:cNvSpPr>
            <a:spLocks noChangeArrowheads="1"/>
          </p:cNvSpPr>
          <p:nvPr/>
        </p:nvSpPr>
        <p:spPr bwMode="auto">
          <a:xfrm>
            <a:off x="466909" y="141325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3397200880"/>
              </p:ext>
            </p:extLst>
          </p:nvPr>
        </p:nvGraphicFramePr>
        <p:xfrm>
          <a:off x="466909" y="3861048"/>
          <a:ext cx="8209547" cy="1645920"/>
        </p:xfrm>
        <a:graphic>
          <a:graphicData uri="http://schemas.openxmlformats.org/drawingml/2006/table">
            <a:tbl>
              <a:tblPr firstRow="1" firstCol="1" bandRow="1">
                <a:tableStyleId>{5C22544A-7EE6-4342-B048-85BDC9FD1C3A}</a:tableStyleId>
              </a:tblPr>
              <a:tblGrid>
                <a:gridCol w="1308100">
                  <a:extLst>
                    <a:ext uri="{9D8B030D-6E8A-4147-A177-3AD203B41FA5}">
                      <a16:colId xmlns:a16="http://schemas.microsoft.com/office/drawing/2014/main" val="117237073"/>
                    </a:ext>
                  </a:extLst>
                </a:gridCol>
                <a:gridCol w="1843405">
                  <a:extLst>
                    <a:ext uri="{9D8B030D-6E8A-4147-A177-3AD203B41FA5}">
                      <a16:colId xmlns:a16="http://schemas.microsoft.com/office/drawing/2014/main" val="646242496"/>
                    </a:ext>
                  </a:extLst>
                </a:gridCol>
                <a:gridCol w="1260475">
                  <a:extLst>
                    <a:ext uri="{9D8B030D-6E8A-4147-A177-3AD203B41FA5}">
                      <a16:colId xmlns:a16="http://schemas.microsoft.com/office/drawing/2014/main" val="507369883"/>
                    </a:ext>
                  </a:extLst>
                </a:gridCol>
                <a:gridCol w="2141383">
                  <a:extLst>
                    <a:ext uri="{9D8B030D-6E8A-4147-A177-3AD203B41FA5}">
                      <a16:colId xmlns:a16="http://schemas.microsoft.com/office/drawing/2014/main" val="3378426145"/>
                    </a:ext>
                  </a:extLst>
                </a:gridCol>
                <a:gridCol w="1656184">
                  <a:extLst>
                    <a:ext uri="{9D8B030D-6E8A-4147-A177-3AD203B41FA5}">
                      <a16:colId xmlns:a16="http://schemas.microsoft.com/office/drawing/2014/main" val="597292684"/>
                    </a:ext>
                  </a:extLst>
                </a:gridCol>
              </a:tblGrid>
              <a:tr h="431800">
                <a:tc>
                  <a:txBody>
                    <a:bodyPr/>
                    <a:lstStyle/>
                    <a:p>
                      <a:pPr>
                        <a:spcAft>
                          <a:spcPts val="0"/>
                        </a:spcAft>
                      </a:pPr>
                      <a:r>
                        <a:rPr lang="fr-FR" sz="1200" dirty="0">
                          <a:solidFill>
                            <a:schemeClr val="tx1"/>
                          </a:solidFill>
                          <a:effectLst/>
                        </a:rPr>
                        <a:t>Neurosciences 1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De l’expérimentation à la clinique dans les maladies neurologiques humaines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C.LUBETZKI;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Bases neurales des </a:t>
                      </a:r>
                      <a:r>
                        <a:rPr lang="fr-FR" sz="1200" dirty="0" smtClean="0">
                          <a:solidFill>
                            <a:schemeClr val="tx1"/>
                          </a:solidFill>
                          <a:effectLst/>
                        </a:rPr>
                        <a:t>comportements</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B. MILLET, A. LOHOF</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extLst>
                  <a:ext uri="{0D108BD9-81ED-4DB2-BD59-A6C34878D82A}">
                    <a16:rowId xmlns:a16="http://schemas.microsoft.com/office/drawing/2014/main" val="1340898040"/>
                  </a:ext>
                </a:extLst>
              </a:tr>
              <a:tr h="431800">
                <a:tc>
                  <a:txBody>
                    <a:bodyPr/>
                    <a:lstStyle/>
                    <a:p>
                      <a:pPr>
                        <a:spcAft>
                          <a:spcPts val="0"/>
                        </a:spcAft>
                      </a:pPr>
                      <a:r>
                        <a:rPr lang="fr-FR" sz="1200" dirty="0">
                          <a:solidFill>
                            <a:schemeClr val="tx1"/>
                          </a:solidFill>
                          <a:effectLst/>
                        </a:rPr>
                        <a:t>Neurosciences 2</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Principes généraux du </a:t>
                      </a:r>
                      <a:r>
                        <a:rPr lang="fr-FR" sz="1200" dirty="0" err="1">
                          <a:solidFill>
                            <a:schemeClr val="tx1"/>
                          </a:solidFill>
                          <a:effectLst/>
                        </a:rPr>
                        <a:t>dévelopement</a:t>
                      </a:r>
                      <a:r>
                        <a:rPr lang="fr-FR" sz="1200" dirty="0">
                          <a:solidFill>
                            <a:schemeClr val="tx1"/>
                          </a:solidFill>
                          <a:effectLst/>
                        </a:rPr>
                        <a:t> et application au SN</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M.CATALA</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Initiation à la recherche en neurologie (20)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V. NAVARRO, V. FRAZZINI</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extLst>
                  <a:ext uri="{0D108BD9-81ED-4DB2-BD59-A6C34878D82A}">
                    <a16:rowId xmlns:a16="http://schemas.microsoft.com/office/drawing/2014/main" val="2167780405"/>
                  </a:ext>
                </a:extLst>
              </a:tr>
              <a:tr h="431800">
                <a:tc>
                  <a:txBody>
                    <a:bodyPr/>
                    <a:lstStyle/>
                    <a:p>
                      <a:pPr>
                        <a:spcAft>
                          <a:spcPts val="0"/>
                        </a:spcAft>
                      </a:pPr>
                      <a:r>
                        <a:rPr lang="fr-FR" sz="1200" dirty="0">
                          <a:solidFill>
                            <a:schemeClr val="tx1"/>
                          </a:solidFill>
                          <a:effectLst/>
                        </a:rPr>
                        <a:t>Neurosciences 3</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effectLst/>
                        </a:rPr>
                        <a:t>Principes généraux du </a:t>
                      </a:r>
                      <a:r>
                        <a:rPr lang="fr-FR" sz="1200" dirty="0" err="1">
                          <a:effectLst/>
                        </a:rPr>
                        <a:t>dévelopement</a:t>
                      </a:r>
                      <a:r>
                        <a:rPr lang="fr-FR" sz="1200" dirty="0">
                          <a:effectLst/>
                        </a:rPr>
                        <a:t> et application au SN</a:t>
                      </a:r>
                      <a:endParaRPr lang="fr-FR" sz="1100" dirty="0">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effectLst/>
                        </a:rPr>
                        <a:t>M.CATALA</a:t>
                      </a:r>
                      <a:endParaRPr lang="fr-FR" sz="1100" dirty="0">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effectLst/>
                        </a:rPr>
                        <a:t>Anglais (20) </a:t>
                      </a:r>
                      <a:endParaRPr lang="fr-FR" sz="1100" dirty="0">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effectLst/>
                        </a:rPr>
                        <a:t>P.FAURE et E.RIVIN DEL CAMPO</a:t>
                      </a:r>
                      <a:endParaRPr lang="fr-FR" sz="1100" dirty="0">
                        <a:effectLst/>
                        <a:latin typeface="Calibri" panose="020F0502020204030204" pitchFamily="34" charset="0"/>
                        <a:ea typeface="Calibri" panose="020F0502020204030204" pitchFamily="34" charset="0"/>
                      </a:endParaRPr>
                    </a:p>
                  </a:txBody>
                  <a:tcPr marL="44450" marR="44450" marT="0" marB="0" anchor="ctr">
                    <a:solidFill>
                      <a:srgbClr val="00B0F0"/>
                    </a:solidFill>
                  </a:tcPr>
                </a:tc>
                <a:extLst>
                  <a:ext uri="{0D108BD9-81ED-4DB2-BD59-A6C34878D82A}">
                    <a16:rowId xmlns:a16="http://schemas.microsoft.com/office/drawing/2014/main" val="3062948992"/>
                  </a:ext>
                </a:extLst>
              </a:tr>
            </a:tbl>
          </a:graphicData>
        </a:graphic>
      </p:graphicFrame>
      <p:sp>
        <p:nvSpPr>
          <p:cNvPr id="7" name="Rectangle 6"/>
          <p:cNvSpPr/>
          <p:nvPr/>
        </p:nvSpPr>
        <p:spPr>
          <a:xfrm>
            <a:off x="469333" y="691273"/>
            <a:ext cx="1049839" cy="369332"/>
          </a:xfrm>
          <a:prstGeom prst="rect">
            <a:avLst/>
          </a:prstGeom>
        </p:spPr>
        <p:txBody>
          <a:bodyPr wrap="none">
            <a:spAutoFit/>
          </a:bodyPr>
          <a:lstStyle/>
          <a:p>
            <a:r>
              <a:rPr lang="fr-FR" dirty="0"/>
              <a:t>DFGSM2 </a:t>
            </a:r>
          </a:p>
        </p:txBody>
      </p:sp>
      <p:sp>
        <p:nvSpPr>
          <p:cNvPr id="8" name="Rectangle 7"/>
          <p:cNvSpPr/>
          <p:nvPr/>
        </p:nvSpPr>
        <p:spPr>
          <a:xfrm>
            <a:off x="452972" y="3339236"/>
            <a:ext cx="1049839" cy="369332"/>
          </a:xfrm>
          <a:prstGeom prst="rect">
            <a:avLst/>
          </a:prstGeom>
        </p:spPr>
        <p:txBody>
          <a:bodyPr wrap="none">
            <a:spAutoFit/>
          </a:bodyPr>
          <a:lstStyle/>
          <a:p>
            <a:r>
              <a:rPr lang="fr-FR" dirty="0" smtClean="0">
                <a:latin typeface="Calibri" panose="020F0502020204030204" pitchFamily="34" charset="0"/>
                <a:ea typeface="Calibri" panose="020F0502020204030204" pitchFamily="34" charset="0"/>
              </a:rPr>
              <a:t>DFGSM3 </a:t>
            </a:r>
            <a:endParaRPr lang="fr-FR" dirty="0"/>
          </a:p>
        </p:txBody>
      </p:sp>
    </p:spTree>
    <p:extLst>
      <p:ext uri="{BB962C8B-B14F-4D97-AF65-F5344CB8AC3E}">
        <p14:creationId xmlns:p14="http://schemas.microsoft.com/office/powerpoint/2010/main" val="3606994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018" y="1595525"/>
            <a:ext cx="8163426" cy="1138821"/>
          </a:xfrm>
        </p:spPr>
        <p:txBody>
          <a:bodyPr>
            <a:noAutofit/>
          </a:bodyPr>
          <a:lstStyle/>
          <a:p>
            <a:pPr algn="ctr"/>
            <a:r>
              <a:rPr lang="fr-FR" sz="3200" dirty="0">
                <a:solidFill>
                  <a:srgbClr val="FF0000"/>
                </a:solidFill>
              </a:rPr>
              <a:t>Stage d’Initiation à la Recherche </a:t>
            </a:r>
            <a:r>
              <a:rPr lang="fr-FR" sz="3200" dirty="0" err="1">
                <a:solidFill>
                  <a:srgbClr val="FF0000"/>
                </a:solidFill>
              </a:rPr>
              <a:t>Translationnelle</a:t>
            </a:r>
            <a:r>
              <a:rPr lang="fr-FR" sz="3200" dirty="0">
                <a:solidFill>
                  <a:srgbClr val="FF0000"/>
                </a:solidFill>
              </a:rPr>
              <a:t>.</a:t>
            </a:r>
            <a:br>
              <a:rPr lang="fr-FR" sz="3200" dirty="0">
                <a:solidFill>
                  <a:srgbClr val="FF0000"/>
                </a:solidFill>
              </a:rPr>
            </a:br>
            <a:r>
              <a:rPr lang="fr-FR" sz="3200" dirty="0">
                <a:solidFill>
                  <a:srgbClr val="FF0000"/>
                </a:solidFill>
              </a:rPr>
              <a:t> </a:t>
            </a:r>
            <a:br>
              <a:rPr lang="fr-FR" sz="3200" dirty="0">
                <a:solidFill>
                  <a:srgbClr val="FF0000"/>
                </a:solidFill>
              </a:rPr>
            </a:br>
            <a:r>
              <a:rPr lang="fr-FR" sz="2000" dirty="0">
                <a:solidFill>
                  <a:srgbClr val="FF0000"/>
                </a:solidFill>
              </a:rPr>
              <a:t>Coordinateurs: Pr Vincent Navarro et  Dr Valerio </a:t>
            </a:r>
            <a:r>
              <a:rPr lang="fr-FR" sz="2000" dirty="0" err="1">
                <a:solidFill>
                  <a:srgbClr val="FF0000"/>
                </a:solidFill>
              </a:rPr>
              <a:t>Frazzini</a:t>
            </a:r>
            <a:r>
              <a:rPr lang="fr-FR" sz="2000" dirty="0">
                <a:solidFill>
                  <a:srgbClr val="FF0000"/>
                </a:solidFill>
              </a:rPr>
              <a:t>  </a:t>
            </a:r>
          </a:p>
        </p:txBody>
      </p:sp>
      <p:sp>
        <p:nvSpPr>
          <p:cNvPr id="3" name="Espace réservé du contenu 2"/>
          <p:cNvSpPr>
            <a:spLocks noGrp="1"/>
          </p:cNvSpPr>
          <p:nvPr>
            <p:ph idx="1"/>
          </p:nvPr>
        </p:nvSpPr>
        <p:spPr>
          <a:xfrm>
            <a:off x="394594" y="2959001"/>
            <a:ext cx="8432633" cy="3898999"/>
          </a:xfrm>
        </p:spPr>
        <p:txBody>
          <a:bodyPr>
            <a:normAutofit fontScale="25000" lnSpcReduction="20000"/>
          </a:bodyPr>
          <a:lstStyle/>
          <a:p>
            <a:endParaRPr lang="fr-FR" dirty="0">
              <a:solidFill>
                <a:srgbClr val="002060"/>
              </a:solidFill>
              <a:latin typeface="+mj-lt"/>
            </a:endParaRPr>
          </a:p>
          <a:p>
            <a:pPr>
              <a:lnSpc>
                <a:spcPct val="170000"/>
              </a:lnSpc>
            </a:pPr>
            <a:r>
              <a:rPr lang="fr-FR" sz="8000" dirty="0">
                <a:solidFill>
                  <a:srgbClr val="002060"/>
                </a:solidFill>
                <a:latin typeface="+mj-lt"/>
              </a:rPr>
              <a:t>Projet pédagogique d’initiation à la recherche dans le domaine des neurosciences pour les étudiant-e-s en 3ème année de médecine</a:t>
            </a:r>
          </a:p>
          <a:p>
            <a:pPr>
              <a:lnSpc>
                <a:spcPct val="170000"/>
              </a:lnSpc>
            </a:pPr>
            <a:r>
              <a:rPr lang="fr-FR" sz="8000" dirty="0" smtClean="0">
                <a:solidFill>
                  <a:srgbClr val="002060"/>
                </a:solidFill>
                <a:latin typeface="+mj-lt"/>
              </a:rPr>
              <a:t>Permettre </a:t>
            </a:r>
            <a:r>
              <a:rPr lang="fr-FR" sz="8000" dirty="0">
                <a:solidFill>
                  <a:srgbClr val="002060"/>
                </a:solidFill>
                <a:latin typeface="+mj-lt"/>
              </a:rPr>
              <a:t>chaque année à des étudiant-e-s de découvrir le quotidien de la recherche en neurosciences et l’importance du rôle de clinicien-chercheur</a:t>
            </a:r>
          </a:p>
          <a:p>
            <a:pPr>
              <a:lnSpc>
                <a:spcPct val="170000"/>
              </a:lnSpc>
            </a:pPr>
            <a:r>
              <a:rPr lang="fr-FR" sz="8000" dirty="0" smtClean="0">
                <a:solidFill>
                  <a:srgbClr val="002060"/>
                </a:solidFill>
                <a:latin typeface="+mj-lt"/>
              </a:rPr>
              <a:t>En 2023, </a:t>
            </a:r>
            <a:r>
              <a:rPr lang="fr-FR" sz="8000" u="sng" dirty="0">
                <a:solidFill>
                  <a:srgbClr val="002060"/>
                </a:solidFill>
                <a:latin typeface="+mj-lt"/>
              </a:rPr>
              <a:t>20 étudiants </a:t>
            </a:r>
            <a:r>
              <a:rPr lang="fr-FR" sz="8000" dirty="0">
                <a:solidFill>
                  <a:srgbClr val="002060"/>
                </a:solidFill>
                <a:latin typeface="+mj-lt"/>
              </a:rPr>
              <a:t>ont été accueillis du 11 au 15 avril (30 heures) au sein de 10 équipes de recherche et plateformes de l’Institut du Cerveau</a:t>
            </a:r>
          </a:p>
        </p:txBody>
      </p:sp>
      <p:pic>
        <p:nvPicPr>
          <p:cNvPr id="4" name="Image 3"/>
          <p:cNvPicPr>
            <a:picLocks noChangeAspect="1"/>
          </p:cNvPicPr>
          <p:nvPr/>
        </p:nvPicPr>
        <p:blipFill rotWithShape="1">
          <a:blip r:embed="rId2"/>
          <a:srcRect t="11728" b="29012"/>
          <a:stretch/>
        </p:blipFill>
        <p:spPr>
          <a:xfrm>
            <a:off x="7884368" y="1186332"/>
            <a:ext cx="1057568" cy="577517"/>
          </a:xfrm>
          <a:prstGeom prst="rect">
            <a:avLst/>
          </a:prstGeom>
        </p:spPr>
      </p:pic>
      <p:pic>
        <p:nvPicPr>
          <p:cNvPr id="5" name="Image 4"/>
          <p:cNvPicPr>
            <a:picLocks noChangeAspect="1"/>
          </p:cNvPicPr>
          <p:nvPr/>
        </p:nvPicPr>
        <p:blipFill rotWithShape="1">
          <a:blip r:embed="rId3"/>
          <a:srcRect l="16482" t="12486" r="14595" b="17591"/>
          <a:stretch/>
        </p:blipFill>
        <p:spPr>
          <a:xfrm>
            <a:off x="8200823" y="2164935"/>
            <a:ext cx="663242" cy="897138"/>
          </a:xfrm>
          <a:prstGeom prst="rect">
            <a:avLst/>
          </a:prstGeom>
        </p:spPr>
      </p:pic>
      <p:pic>
        <p:nvPicPr>
          <p:cNvPr id="6" name="Image 5"/>
          <p:cNvPicPr>
            <a:picLocks noChangeAspect="1"/>
          </p:cNvPicPr>
          <p:nvPr/>
        </p:nvPicPr>
        <p:blipFill>
          <a:blip r:embed="rId4"/>
          <a:stretch>
            <a:fillRect/>
          </a:stretch>
        </p:blipFill>
        <p:spPr>
          <a:xfrm>
            <a:off x="251520" y="1982991"/>
            <a:ext cx="744455" cy="969341"/>
          </a:xfrm>
          <a:prstGeom prst="rect">
            <a:avLst/>
          </a:prstGeom>
        </p:spPr>
      </p:pic>
      <p:pic>
        <p:nvPicPr>
          <p:cNvPr id="7" name="Image 6"/>
          <p:cNvPicPr>
            <a:picLocks noChangeAspect="1"/>
          </p:cNvPicPr>
          <p:nvPr/>
        </p:nvPicPr>
        <p:blipFill>
          <a:blip r:embed="rId5"/>
          <a:stretch>
            <a:fillRect/>
          </a:stretch>
        </p:blipFill>
        <p:spPr>
          <a:xfrm>
            <a:off x="139867" y="1137004"/>
            <a:ext cx="746373" cy="735203"/>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3504628609"/>
              </p:ext>
            </p:extLst>
          </p:nvPr>
        </p:nvGraphicFramePr>
        <p:xfrm>
          <a:off x="369018" y="138202"/>
          <a:ext cx="8209547" cy="548640"/>
        </p:xfrm>
        <a:graphic>
          <a:graphicData uri="http://schemas.openxmlformats.org/drawingml/2006/table">
            <a:tbl>
              <a:tblPr firstRow="1" firstCol="1" bandRow="1">
                <a:tableStyleId>{5C22544A-7EE6-4342-B048-85BDC9FD1C3A}</a:tableStyleId>
              </a:tblPr>
              <a:tblGrid>
                <a:gridCol w="1308100">
                  <a:extLst>
                    <a:ext uri="{9D8B030D-6E8A-4147-A177-3AD203B41FA5}">
                      <a16:colId xmlns:a16="http://schemas.microsoft.com/office/drawing/2014/main" val="1622026913"/>
                    </a:ext>
                  </a:extLst>
                </a:gridCol>
                <a:gridCol w="1843405">
                  <a:extLst>
                    <a:ext uri="{9D8B030D-6E8A-4147-A177-3AD203B41FA5}">
                      <a16:colId xmlns:a16="http://schemas.microsoft.com/office/drawing/2014/main" val="2448443309"/>
                    </a:ext>
                  </a:extLst>
                </a:gridCol>
                <a:gridCol w="1260475">
                  <a:extLst>
                    <a:ext uri="{9D8B030D-6E8A-4147-A177-3AD203B41FA5}">
                      <a16:colId xmlns:a16="http://schemas.microsoft.com/office/drawing/2014/main" val="3632220900"/>
                    </a:ext>
                  </a:extLst>
                </a:gridCol>
                <a:gridCol w="2141383">
                  <a:extLst>
                    <a:ext uri="{9D8B030D-6E8A-4147-A177-3AD203B41FA5}">
                      <a16:colId xmlns:a16="http://schemas.microsoft.com/office/drawing/2014/main" val="3700430123"/>
                    </a:ext>
                  </a:extLst>
                </a:gridCol>
                <a:gridCol w="1656184">
                  <a:extLst>
                    <a:ext uri="{9D8B030D-6E8A-4147-A177-3AD203B41FA5}">
                      <a16:colId xmlns:a16="http://schemas.microsoft.com/office/drawing/2014/main" val="4096587572"/>
                    </a:ext>
                  </a:extLst>
                </a:gridCol>
              </a:tblGrid>
              <a:tr h="431800">
                <a:tc>
                  <a:txBody>
                    <a:bodyPr/>
                    <a:lstStyle/>
                    <a:p>
                      <a:pPr>
                        <a:spcAft>
                          <a:spcPts val="0"/>
                        </a:spcAft>
                      </a:pPr>
                      <a:r>
                        <a:rPr lang="fr-FR" sz="1200" dirty="0">
                          <a:solidFill>
                            <a:schemeClr val="tx1"/>
                          </a:solidFill>
                          <a:effectLst/>
                        </a:rPr>
                        <a:t>Neurosciences 2</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Principes généraux du </a:t>
                      </a:r>
                      <a:r>
                        <a:rPr lang="fr-FR" sz="1200" dirty="0" err="1">
                          <a:solidFill>
                            <a:schemeClr val="tx1"/>
                          </a:solidFill>
                          <a:effectLst/>
                        </a:rPr>
                        <a:t>dévelopement</a:t>
                      </a:r>
                      <a:r>
                        <a:rPr lang="fr-FR" sz="1200" dirty="0">
                          <a:solidFill>
                            <a:schemeClr val="tx1"/>
                          </a:solidFill>
                          <a:effectLst/>
                        </a:rPr>
                        <a:t> et application au SN</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M.CATALA</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Initiation à la recherche en neurologie (20)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tc>
                  <a:txBody>
                    <a:bodyPr/>
                    <a:lstStyle/>
                    <a:p>
                      <a:pPr>
                        <a:spcAft>
                          <a:spcPts val="0"/>
                        </a:spcAft>
                      </a:pPr>
                      <a:r>
                        <a:rPr lang="fr-FR" sz="1200" dirty="0">
                          <a:solidFill>
                            <a:schemeClr val="tx1"/>
                          </a:solidFill>
                          <a:effectLst/>
                        </a:rPr>
                        <a:t>V. NAVARRO, V. FRAZZINI</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FFFF00"/>
                    </a:solidFill>
                  </a:tcPr>
                </a:tc>
                <a:extLst>
                  <a:ext uri="{0D108BD9-81ED-4DB2-BD59-A6C34878D82A}">
                    <a16:rowId xmlns:a16="http://schemas.microsoft.com/office/drawing/2014/main" val="1233841883"/>
                  </a:ext>
                </a:extLst>
              </a:tr>
            </a:tbl>
          </a:graphicData>
        </a:graphic>
      </p:graphicFrame>
    </p:spTree>
    <p:extLst>
      <p:ext uri="{BB962C8B-B14F-4D97-AF65-F5344CB8AC3E}">
        <p14:creationId xmlns:p14="http://schemas.microsoft.com/office/powerpoint/2010/main" val="1979204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331" y="212913"/>
            <a:ext cx="8441846" cy="1212830"/>
          </a:xfrm>
        </p:spPr>
        <p:txBody>
          <a:bodyPr>
            <a:normAutofit fontScale="90000"/>
          </a:bodyPr>
          <a:lstStyle/>
          <a:p>
            <a:pPr algn="ctr"/>
            <a:r>
              <a:rPr lang="fr-FR" sz="3100" dirty="0">
                <a:solidFill>
                  <a:srgbClr val="FF0000"/>
                </a:solidFill>
              </a:rPr>
              <a:t>Stage d’Initiation à la Recherche </a:t>
            </a:r>
            <a:r>
              <a:rPr lang="fr-FR" sz="3100" dirty="0" err="1">
                <a:solidFill>
                  <a:srgbClr val="FF0000"/>
                </a:solidFill>
              </a:rPr>
              <a:t>Translationnelle</a:t>
            </a:r>
            <a:r>
              <a:rPr lang="fr-FR" sz="3100" dirty="0">
                <a:solidFill>
                  <a:srgbClr val="FF0000"/>
                </a:solidFill>
              </a:rPr>
              <a:t/>
            </a:r>
            <a:br>
              <a:rPr lang="fr-FR" sz="3100" dirty="0">
                <a:solidFill>
                  <a:srgbClr val="FF0000"/>
                </a:solidFill>
              </a:rPr>
            </a:br>
            <a:r>
              <a:rPr lang="fr-FR" sz="3100" dirty="0">
                <a:solidFill>
                  <a:srgbClr val="FF0000"/>
                </a:solidFill>
              </a:rPr>
              <a:t> </a:t>
            </a:r>
            <a:r>
              <a:rPr lang="fr-FR" dirty="0">
                <a:solidFill>
                  <a:srgbClr val="FF0000"/>
                </a:solidFill>
              </a:rPr>
              <a:t/>
            </a:r>
            <a:br>
              <a:rPr lang="fr-FR" dirty="0">
                <a:solidFill>
                  <a:srgbClr val="FF0000"/>
                </a:solidFill>
              </a:rPr>
            </a:br>
            <a:endParaRPr lang="fr-FR" dirty="0">
              <a:solidFill>
                <a:srgbClr val="FF0000"/>
              </a:solidFill>
            </a:endParaRPr>
          </a:p>
        </p:txBody>
      </p:sp>
      <p:pic>
        <p:nvPicPr>
          <p:cNvPr id="4" name="Espace réservé du contenu 3"/>
          <p:cNvPicPr>
            <a:picLocks noGrp="1" noChangeAspect="1"/>
          </p:cNvPicPr>
          <p:nvPr>
            <p:ph idx="1"/>
          </p:nvPr>
        </p:nvPicPr>
        <p:blipFill>
          <a:blip r:embed="rId2"/>
          <a:stretch>
            <a:fillRect/>
          </a:stretch>
        </p:blipFill>
        <p:spPr>
          <a:xfrm>
            <a:off x="4980535" y="1174906"/>
            <a:ext cx="3964205" cy="1692873"/>
          </a:xfrm>
          <a:prstGeom prst="rect">
            <a:avLst/>
          </a:prstGeom>
        </p:spPr>
      </p:pic>
      <p:pic>
        <p:nvPicPr>
          <p:cNvPr id="5" name="Image 4"/>
          <p:cNvPicPr>
            <a:picLocks noChangeAspect="1"/>
          </p:cNvPicPr>
          <p:nvPr/>
        </p:nvPicPr>
        <p:blipFill>
          <a:blip r:embed="rId3"/>
          <a:stretch>
            <a:fillRect/>
          </a:stretch>
        </p:blipFill>
        <p:spPr>
          <a:xfrm>
            <a:off x="4980536" y="3644719"/>
            <a:ext cx="3996475" cy="3147063"/>
          </a:xfrm>
          <a:prstGeom prst="rect">
            <a:avLst/>
          </a:prstGeom>
        </p:spPr>
      </p:pic>
      <p:sp>
        <p:nvSpPr>
          <p:cNvPr id="6" name="Espace réservé du contenu 2"/>
          <p:cNvSpPr txBox="1">
            <a:spLocks/>
          </p:cNvSpPr>
          <p:nvPr/>
        </p:nvSpPr>
        <p:spPr>
          <a:xfrm>
            <a:off x="6006829" y="3307835"/>
            <a:ext cx="2169479" cy="48727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chemeClr val="accent2">
                    <a:lumMod val="75000"/>
                  </a:schemeClr>
                </a:solidFill>
                <a:latin typeface="+mj-lt"/>
              </a:rPr>
              <a:t>Les mots des étudiant-e-s </a:t>
            </a:r>
          </a:p>
        </p:txBody>
      </p:sp>
      <p:sp>
        <p:nvSpPr>
          <p:cNvPr id="7" name="Rectangle 6"/>
          <p:cNvSpPr/>
          <p:nvPr/>
        </p:nvSpPr>
        <p:spPr>
          <a:xfrm>
            <a:off x="159141" y="1700808"/>
            <a:ext cx="4821751" cy="4487382"/>
          </a:xfrm>
          <a:prstGeom prst="rect">
            <a:avLst/>
          </a:prstGeom>
        </p:spPr>
        <p:txBody>
          <a:bodyPr wrap="square">
            <a:spAutoFit/>
          </a:bodyPr>
          <a:lstStyle/>
          <a:p>
            <a:pPr>
              <a:lnSpc>
                <a:spcPct val="170000"/>
              </a:lnSpc>
            </a:pPr>
            <a:r>
              <a:rPr lang="fr-FR" sz="1400" b="1" u="sng" dirty="0">
                <a:solidFill>
                  <a:srgbClr val="002060"/>
                </a:solidFill>
                <a:latin typeface="+mj-lt"/>
              </a:rPr>
              <a:t>l’UE s’est organisée en trois modalités :</a:t>
            </a:r>
          </a:p>
          <a:p>
            <a:pPr marL="342900" indent="-342900">
              <a:lnSpc>
                <a:spcPct val="170000"/>
              </a:lnSpc>
              <a:buFont typeface="+mj-lt"/>
              <a:buAutoNum type="arabicPeriod"/>
            </a:pPr>
            <a:r>
              <a:rPr lang="fr-FR" sz="1400" dirty="0">
                <a:solidFill>
                  <a:srgbClr val="002060"/>
                </a:solidFill>
                <a:latin typeface="+mj-lt"/>
              </a:rPr>
              <a:t>Matinées dédiées aux activités pratiques dans les équipes de recherches </a:t>
            </a:r>
          </a:p>
          <a:p>
            <a:pPr marL="342900" indent="-342900">
              <a:lnSpc>
                <a:spcPct val="170000"/>
              </a:lnSpc>
              <a:buFont typeface="+mj-lt"/>
              <a:buAutoNum type="arabicPeriod"/>
            </a:pPr>
            <a:r>
              <a:rPr lang="fr-FR" sz="1400" dirty="0">
                <a:solidFill>
                  <a:srgbClr val="002060"/>
                </a:solidFill>
                <a:latin typeface="+mj-lt"/>
              </a:rPr>
              <a:t>Après-midis consacrés à un projet individuel d’analyse d’article scientifique </a:t>
            </a:r>
          </a:p>
          <a:p>
            <a:pPr marL="342900" indent="-342900">
              <a:lnSpc>
                <a:spcPct val="170000"/>
              </a:lnSpc>
              <a:buFont typeface="+mj-lt"/>
              <a:buAutoNum type="arabicPeriod"/>
            </a:pPr>
            <a:r>
              <a:rPr lang="fr-FR" sz="1400" dirty="0">
                <a:solidFill>
                  <a:srgbClr val="002060"/>
                </a:solidFill>
                <a:latin typeface="+mj-lt"/>
              </a:rPr>
              <a:t>Des cours d’introduction sur les sujets, les objectifs et la méthodologie de la recherche </a:t>
            </a:r>
            <a:r>
              <a:rPr lang="fr-FR" sz="1400" dirty="0" err="1">
                <a:solidFill>
                  <a:srgbClr val="002060"/>
                </a:solidFill>
                <a:latin typeface="+mj-lt"/>
              </a:rPr>
              <a:t>translationnelle</a:t>
            </a:r>
            <a:endParaRPr lang="fr-FR" sz="1400" dirty="0">
              <a:solidFill>
                <a:srgbClr val="002060"/>
              </a:solidFill>
              <a:latin typeface="+mj-lt"/>
            </a:endParaRPr>
          </a:p>
          <a:p>
            <a:pPr marL="342900" indent="-342900">
              <a:lnSpc>
                <a:spcPct val="170000"/>
              </a:lnSpc>
              <a:buFont typeface="+mj-lt"/>
              <a:buAutoNum type="arabicPeriod"/>
            </a:pPr>
            <a:r>
              <a:rPr lang="fr-FR" sz="1400" dirty="0">
                <a:solidFill>
                  <a:srgbClr val="002060"/>
                </a:solidFill>
                <a:latin typeface="+mj-lt"/>
              </a:rPr>
              <a:t>Dernier jour dédié à l’évaluation notée d’une présentation orale concernant:</a:t>
            </a:r>
          </a:p>
          <a:p>
            <a:pPr marL="285750" indent="-285750">
              <a:lnSpc>
                <a:spcPct val="170000"/>
              </a:lnSpc>
              <a:buFont typeface="Courier New" panose="02070309020205020404" pitchFamily="49" charset="0"/>
              <a:buChar char="o"/>
            </a:pPr>
            <a:r>
              <a:rPr lang="fr-FR" sz="1400" i="1" dirty="0">
                <a:solidFill>
                  <a:srgbClr val="002060"/>
                </a:solidFill>
                <a:latin typeface="+mj-lt"/>
              </a:rPr>
              <a:t>Les activités pratiques réalisées au cours de la semaine</a:t>
            </a:r>
          </a:p>
          <a:p>
            <a:pPr marL="285750" indent="-285750">
              <a:lnSpc>
                <a:spcPct val="170000"/>
              </a:lnSpc>
              <a:buFont typeface="Courier New" panose="02070309020205020404" pitchFamily="49" charset="0"/>
              <a:buChar char="o"/>
            </a:pPr>
            <a:r>
              <a:rPr lang="fr-FR" sz="1400" i="1" dirty="0">
                <a:solidFill>
                  <a:srgbClr val="002060"/>
                </a:solidFill>
                <a:latin typeface="+mj-lt"/>
              </a:rPr>
              <a:t>L’analyse d’un article de recherche inhérent </a:t>
            </a:r>
            <a:r>
              <a:rPr lang="fr-FR" sz="1400" i="1" dirty="0" smtClean="0">
                <a:solidFill>
                  <a:srgbClr val="002060"/>
                </a:solidFill>
                <a:latin typeface="+mj-lt"/>
              </a:rPr>
              <a:t>au </a:t>
            </a:r>
            <a:r>
              <a:rPr lang="fr-FR" sz="1400" i="1" dirty="0">
                <a:solidFill>
                  <a:srgbClr val="002060"/>
                </a:solidFill>
                <a:latin typeface="+mj-lt"/>
              </a:rPr>
              <a:t>domaine de recherche du labo d’accueil</a:t>
            </a:r>
          </a:p>
        </p:txBody>
      </p:sp>
    </p:spTree>
    <p:extLst>
      <p:ext uri="{BB962C8B-B14F-4D97-AF65-F5344CB8AC3E}">
        <p14:creationId xmlns:p14="http://schemas.microsoft.com/office/powerpoint/2010/main" val="494805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a:solidFill>
            <a:srgbClr val="00B0F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Parcours 3</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273047868"/>
              </p:ext>
            </p:extLst>
          </p:nvPr>
        </p:nvGraphicFramePr>
        <p:xfrm>
          <a:off x="549896" y="2348880"/>
          <a:ext cx="8136904" cy="548640"/>
        </p:xfrm>
        <a:graphic>
          <a:graphicData uri="http://schemas.openxmlformats.org/drawingml/2006/table">
            <a:tbl>
              <a:tblPr firstRow="1" firstCol="1" bandRow="1">
                <a:tableStyleId>{5C22544A-7EE6-4342-B048-85BDC9FD1C3A}</a:tableStyleId>
              </a:tblPr>
              <a:tblGrid>
                <a:gridCol w="1356360">
                  <a:extLst>
                    <a:ext uri="{9D8B030D-6E8A-4147-A177-3AD203B41FA5}">
                      <a16:colId xmlns:a16="http://schemas.microsoft.com/office/drawing/2014/main" val="2935354026"/>
                    </a:ext>
                  </a:extLst>
                </a:gridCol>
                <a:gridCol w="2172032">
                  <a:extLst>
                    <a:ext uri="{9D8B030D-6E8A-4147-A177-3AD203B41FA5}">
                      <a16:colId xmlns:a16="http://schemas.microsoft.com/office/drawing/2014/main" val="2647506977"/>
                    </a:ext>
                  </a:extLst>
                </a:gridCol>
                <a:gridCol w="1368152">
                  <a:extLst>
                    <a:ext uri="{9D8B030D-6E8A-4147-A177-3AD203B41FA5}">
                      <a16:colId xmlns:a16="http://schemas.microsoft.com/office/drawing/2014/main" val="2161098819"/>
                    </a:ext>
                  </a:extLst>
                </a:gridCol>
                <a:gridCol w="1728192">
                  <a:extLst>
                    <a:ext uri="{9D8B030D-6E8A-4147-A177-3AD203B41FA5}">
                      <a16:colId xmlns:a16="http://schemas.microsoft.com/office/drawing/2014/main" val="44800618"/>
                    </a:ext>
                  </a:extLst>
                </a:gridCol>
                <a:gridCol w="1512168">
                  <a:extLst>
                    <a:ext uri="{9D8B030D-6E8A-4147-A177-3AD203B41FA5}">
                      <a16:colId xmlns:a16="http://schemas.microsoft.com/office/drawing/2014/main" val="2627620879"/>
                    </a:ext>
                  </a:extLst>
                </a:gridCol>
              </a:tblGrid>
              <a:tr h="285750">
                <a:tc>
                  <a:txBody>
                    <a:bodyPr/>
                    <a:lstStyle/>
                    <a:p>
                      <a:pPr>
                        <a:spcAft>
                          <a:spcPts val="0"/>
                        </a:spcAft>
                      </a:pPr>
                      <a:r>
                        <a:rPr lang="fr-FR" sz="1200" dirty="0">
                          <a:solidFill>
                            <a:schemeClr val="tx1"/>
                          </a:solidFill>
                          <a:effectLst/>
                        </a:rPr>
                        <a:t>Neurosciences 3</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Le sommeil et le rêve : de la recherche à la pathologie  (20 </a:t>
                      </a:r>
                      <a:r>
                        <a:rPr lang="fr-FR" sz="1200" dirty="0" err="1">
                          <a:solidFill>
                            <a:schemeClr val="tx1"/>
                          </a:solidFill>
                          <a:effectLst/>
                        </a:rPr>
                        <a:t>etu</a:t>
                      </a:r>
                      <a:r>
                        <a:rPr lang="fr-FR" sz="1200" dirty="0">
                          <a:solidFill>
                            <a:schemeClr val="tx1"/>
                          </a:solidFill>
                          <a:effectLst/>
                        </a:rPr>
                        <a: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I.ARNULF</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Neuro-anatomie morphologique (20)</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S.DUPONT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extLst>
                  <a:ext uri="{0D108BD9-81ED-4DB2-BD59-A6C34878D82A}">
                    <a16:rowId xmlns:a16="http://schemas.microsoft.com/office/drawing/2014/main" val="1701388510"/>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577875530"/>
              </p:ext>
            </p:extLst>
          </p:nvPr>
        </p:nvGraphicFramePr>
        <p:xfrm>
          <a:off x="457200" y="3888472"/>
          <a:ext cx="8209547" cy="548640"/>
        </p:xfrm>
        <a:graphic>
          <a:graphicData uri="http://schemas.openxmlformats.org/drawingml/2006/table">
            <a:tbl>
              <a:tblPr firstRow="1" firstCol="1" bandRow="1">
                <a:tableStyleId>{5C22544A-7EE6-4342-B048-85BDC9FD1C3A}</a:tableStyleId>
              </a:tblPr>
              <a:tblGrid>
                <a:gridCol w="1308100">
                  <a:extLst>
                    <a:ext uri="{9D8B030D-6E8A-4147-A177-3AD203B41FA5}">
                      <a16:colId xmlns:a16="http://schemas.microsoft.com/office/drawing/2014/main" val="1487474382"/>
                    </a:ext>
                  </a:extLst>
                </a:gridCol>
                <a:gridCol w="1843405">
                  <a:extLst>
                    <a:ext uri="{9D8B030D-6E8A-4147-A177-3AD203B41FA5}">
                      <a16:colId xmlns:a16="http://schemas.microsoft.com/office/drawing/2014/main" val="2867663211"/>
                    </a:ext>
                  </a:extLst>
                </a:gridCol>
                <a:gridCol w="1260475">
                  <a:extLst>
                    <a:ext uri="{9D8B030D-6E8A-4147-A177-3AD203B41FA5}">
                      <a16:colId xmlns:a16="http://schemas.microsoft.com/office/drawing/2014/main" val="1706002007"/>
                    </a:ext>
                  </a:extLst>
                </a:gridCol>
                <a:gridCol w="2141383">
                  <a:extLst>
                    <a:ext uri="{9D8B030D-6E8A-4147-A177-3AD203B41FA5}">
                      <a16:colId xmlns:a16="http://schemas.microsoft.com/office/drawing/2014/main" val="3587780766"/>
                    </a:ext>
                  </a:extLst>
                </a:gridCol>
                <a:gridCol w="1656184">
                  <a:extLst>
                    <a:ext uri="{9D8B030D-6E8A-4147-A177-3AD203B41FA5}">
                      <a16:colId xmlns:a16="http://schemas.microsoft.com/office/drawing/2014/main" val="1635520829"/>
                    </a:ext>
                  </a:extLst>
                </a:gridCol>
              </a:tblGrid>
              <a:tr h="431800">
                <a:tc>
                  <a:txBody>
                    <a:bodyPr/>
                    <a:lstStyle/>
                    <a:p>
                      <a:pPr>
                        <a:spcAft>
                          <a:spcPts val="0"/>
                        </a:spcAft>
                      </a:pPr>
                      <a:r>
                        <a:rPr lang="fr-FR" sz="1200" dirty="0">
                          <a:solidFill>
                            <a:schemeClr val="tx1"/>
                          </a:solidFill>
                          <a:effectLst/>
                        </a:rPr>
                        <a:t>Neurosciences 3</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Principes généraux du </a:t>
                      </a:r>
                      <a:r>
                        <a:rPr lang="fr-FR" sz="1200" dirty="0" err="1">
                          <a:solidFill>
                            <a:schemeClr val="tx1"/>
                          </a:solidFill>
                          <a:effectLst/>
                        </a:rPr>
                        <a:t>dévelopement</a:t>
                      </a:r>
                      <a:r>
                        <a:rPr lang="fr-FR" sz="1200" dirty="0">
                          <a:solidFill>
                            <a:schemeClr val="tx1"/>
                          </a:solidFill>
                          <a:effectLst/>
                        </a:rPr>
                        <a:t> et application au SN</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M.CATALA</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Anglais (20)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P.FAURE et E.RIVIN DEL CAMPO</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extLst>
                  <a:ext uri="{0D108BD9-81ED-4DB2-BD59-A6C34878D82A}">
                    <a16:rowId xmlns:a16="http://schemas.microsoft.com/office/drawing/2014/main" val="1555086884"/>
                  </a:ext>
                </a:extLst>
              </a:tr>
            </a:tbl>
          </a:graphicData>
        </a:graphic>
      </p:graphicFrame>
    </p:spTree>
    <p:extLst>
      <p:ext uri="{BB962C8B-B14F-4D97-AF65-F5344CB8AC3E}">
        <p14:creationId xmlns:p14="http://schemas.microsoft.com/office/powerpoint/2010/main" val="3621940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intérieur, photo, arthropode, crabe&#10;&#10;Description générée automatiquement">
            <a:extLst>
              <a:ext uri="{FF2B5EF4-FFF2-40B4-BE49-F238E27FC236}">
                <a16:creationId xmlns:a16="http://schemas.microsoft.com/office/drawing/2014/main" id="{6F698DC5-B259-104C-B7C1-AA7C1637F7F5}"/>
              </a:ext>
            </a:extLst>
          </p:cNvPr>
          <p:cNvPicPr>
            <a:picLocks noChangeAspect="1"/>
          </p:cNvPicPr>
          <p:nvPr/>
        </p:nvPicPr>
        <p:blipFill>
          <a:blip r:embed="rId2"/>
          <a:stretch>
            <a:fillRect/>
          </a:stretch>
        </p:blipFill>
        <p:spPr>
          <a:xfrm>
            <a:off x="5914888" y="1425028"/>
            <a:ext cx="3086237" cy="3255962"/>
          </a:xfrm>
          <a:prstGeom prst="rect">
            <a:avLst/>
          </a:prstGeom>
        </p:spPr>
      </p:pic>
      <p:sp>
        <p:nvSpPr>
          <p:cNvPr id="2" name="Titre 1">
            <a:extLst>
              <a:ext uri="{FF2B5EF4-FFF2-40B4-BE49-F238E27FC236}">
                <a16:creationId xmlns:a16="http://schemas.microsoft.com/office/drawing/2014/main" id="{14B9BD39-E9D3-9B42-A835-BDB6194B7732}"/>
              </a:ext>
            </a:extLst>
          </p:cNvPr>
          <p:cNvSpPr>
            <a:spLocks noGrp="1"/>
          </p:cNvSpPr>
          <p:nvPr>
            <p:ph type="ctrTitle"/>
          </p:nvPr>
        </p:nvSpPr>
        <p:spPr>
          <a:xfrm>
            <a:off x="179512" y="1425028"/>
            <a:ext cx="5735376" cy="2387600"/>
          </a:xfrm>
        </p:spPr>
        <p:txBody>
          <a:bodyPr>
            <a:normAutofit fontScale="90000"/>
          </a:bodyPr>
          <a:lstStyle/>
          <a:p>
            <a:pPr algn="l"/>
            <a:r>
              <a:rPr lang="fr-FR" dirty="0">
                <a:solidFill>
                  <a:schemeClr val="accent1"/>
                </a:solidFill>
              </a:rPr>
              <a:t>Parcours neurosciences 2</a:t>
            </a:r>
            <a:br>
              <a:rPr lang="fr-FR" dirty="0">
                <a:solidFill>
                  <a:schemeClr val="accent1"/>
                </a:solidFill>
              </a:rPr>
            </a:br>
            <a:r>
              <a:rPr lang="fr-FR" dirty="0">
                <a:solidFill>
                  <a:schemeClr val="accent1"/>
                </a:solidFill>
              </a:rPr>
              <a:t>UE Sommeil et rêve :</a:t>
            </a:r>
            <a:br>
              <a:rPr lang="fr-FR" dirty="0">
                <a:solidFill>
                  <a:schemeClr val="accent1"/>
                </a:solidFill>
              </a:rPr>
            </a:br>
            <a:r>
              <a:rPr lang="fr-FR" dirty="0">
                <a:solidFill>
                  <a:schemeClr val="accent1"/>
                </a:solidFill>
              </a:rPr>
              <a:t>de la pathologie à la recherche</a:t>
            </a:r>
          </a:p>
        </p:txBody>
      </p:sp>
      <p:sp>
        <p:nvSpPr>
          <p:cNvPr id="3" name="Sous-titre 2">
            <a:extLst>
              <a:ext uri="{FF2B5EF4-FFF2-40B4-BE49-F238E27FC236}">
                <a16:creationId xmlns:a16="http://schemas.microsoft.com/office/drawing/2014/main" id="{23DDC39D-790B-094D-90AD-41D81618BF9C}"/>
              </a:ext>
            </a:extLst>
          </p:cNvPr>
          <p:cNvSpPr>
            <a:spLocks noGrp="1"/>
          </p:cNvSpPr>
          <p:nvPr>
            <p:ph type="subTitle" idx="1"/>
          </p:nvPr>
        </p:nvSpPr>
        <p:spPr>
          <a:xfrm>
            <a:off x="394139" y="4369293"/>
            <a:ext cx="6858000" cy="1655762"/>
          </a:xfrm>
        </p:spPr>
        <p:txBody>
          <a:bodyPr>
            <a:normAutofit fontScale="70000" lnSpcReduction="20000"/>
          </a:bodyPr>
          <a:lstStyle/>
          <a:p>
            <a:pPr algn="l"/>
            <a:r>
              <a:rPr lang="fr-FR" dirty="0"/>
              <a:t>Pr Isabelle Arnulf</a:t>
            </a:r>
          </a:p>
          <a:p>
            <a:pPr algn="l"/>
            <a:r>
              <a:rPr lang="fr-FR" dirty="0"/>
              <a:t>Dr Pauline </a:t>
            </a:r>
            <a:r>
              <a:rPr lang="fr-FR" dirty="0" err="1"/>
              <a:t>Dodet</a:t>
            </a:r>
            <a:endParaRPr lang="fr-FR" dirty="0"/>
          </a:p>
          <a:p>
            <a:pPr algn="l"/>
            <a:endParaRPr lang="fr-FR" dirty="0"/>
          </a:p>
          <a:p>
            <a:pPr algn="l"/>
            <a:r>
              <a:rPr lang="fr-FR" dirty="0"/>
              <a:t>60h (2 semaines continues) en 2° année de </a:t>
            </a:r>
            <a:r>
              <a:rPr lang="fr-FR" dirty="0" smtClean="0"/>
              <a:t>médecine</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2157846635"/>
              </p:ext>
            </p:extLst>
          </p:nvPr>
        </p:nvGraphicFramePr>
        <p:xfrm>
          <a:off x="209854" y="188640"/>
          <a:ext cx="8136904" cy="548640"/>
        </p:xfrm>
        <a:graphic>
          <a:graphicData uri="http://schemas.openxmlformats.org/drawingml/2006/table">
            <a:tbl>
              <a:tblPr firstRow="1" firstCol="1" bandRow="1">
                <a:tableStyleId>{5C22544A-7EE6-4342-B048-85BDC9FD1C3A}</a:tableStyleId>
              </a:tblPr>
              <a:tblGrid>
                <a:gridCol w="1356360">
                  <a:extLst>
                    <a:ext uri="{9D8B030D-6E8A-4147-A177-3AD203B41FA5}">
                      <a16:colId xmlns:a16="http://schemas.microsoft.com/office/drawing/2014/main" val="2935354026"/>
                    </a:ext>
                  </a:extLst>
                </a:gridCol>
                <a:gridCol w="2172032">
                  <a:extLst>
                    <a:ext uri="{9D8B030D-6E8A-4147-A177-3AD203B41FA5}">
                      <a16:colId xmlns:a16="http://schemas.microsoft.com/office/drawing/2014/main" val="2647506977"/>
                    </a:ext>
                  </a:extLst>
                </a:gridCol>
                <a:gridCol w="1368152">
                  <a:extLst>
                    <a:ext uri="{9D8B030D-6E8A-4147-A177-3AD203B41FA5}">
                      <a16:colId xmlns:a16="http://schemas.microsoft.com/office/drawing/2014/main" val="2161098819"/>
                    </a:ext>
                  </a:extLst>
                </a:gridCol>
                <a:gridCol w="1728192">
                  <a:extLst>
                    <a:ext uri="{9D8B030D-6E8A-4147-A177-3AD203B41FA5}">
                      <a16:colId xmlns:a16="http://schemas.microsoft.com/office/drawing/2014/main" val="44800618"/>
                    </a:ext>
                  </a:extLst>
                </a:gridCol>
                <a:gridCol w="1512168">
                  <a:extLst>
                    <a:ext uri="{9D8B030D-6E8A-4147-A177-3AD203B41FA5}">
                      <a16:colId xmlns:a16="http://schemas.microsoft.com/office/drawing/2014/main" val="2627620879"/>
                    </a:ext>
                  </a:extLst>
                </a:gridCol>
              </a:tblGrid>
              <a:tr h="285750">
                <a:tc>
                  <a:txBody>
                    <a:bodyPr/>
                    <a:lstStyle/>
                    <a:p>
                      <a:pPr>
                        <a:spcAft>
                          <a:spcPts val="0"/>
                        </a:spcAft>
                      </a:pPr>
                      <a:r>
                        <a:rPr lang="fr-FR" sz="1200" dirty="0">
                          <a:solidFill>
                            <a:schemeClr val="tx1"/>
                          </a:solidFill>
                          <a:effectLst/>
                        </a:rPr>
                        <a:t>Neurosciences 3</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Le sommeil et le rêve : de la recherche à la pathologie  (20 </a:t>
                      </a:r>
                      <a:r>
                        <a:rPr lang="fr-FR" sz="1200" dirty="0" err="1">
                          <a:solidFill>
                            <a:schemeClr val="tx1"/>
                          </a:solidFill>
                          <a:effectLst/>
                        </a:rPr>
                        <a:t>etu</a:t>
                      </a:r>
                      <a:r>
                        <a:rPr lang="fr-FR" sz="1200" dirty="0">
                          <a:solidFill>
                            <a:schemeClr val="tx1"/>
                          </a:solidFill>
                          <a:effectLst/>
                        </a:rPr>
                        <a: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I.ARNULF</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Neuro-anatomie morphologique (20)</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S.DUPONT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extLst>
                  <a:ext uri="{0D108BD9-81ED-4DB2-BD59-A6C34878D82A}">
                    <a16:rowId xmlns:a16="http://schemas.microsoft.com/office/drawing/2014/main" val="1701388510"/>
                  </a:ext>
                </a:extLst>
              </a:tr>
            </a:tbl>
          </a:graphicData>
        </a:graphic>
      </p:graphicFrame>
    </p:spTree>
    <p:extLst>
      <p:ext uri="{BB962C8B-B14F-4D97-AF65-F5344CB8AC3E}">
        <p14:creationId xmlns:p14="http://schemas.microsoft.com/office/powerpoint/2010/main" val="2623098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44C70-0447-984D-A6EE-8A9954652400}"/>
              </a:ext>
            </a:extLst>
          </p:cNvPr>
          <p:cNvSpPr>
            <a:spLocks noGrp="1"/>
          </p:cNvSpPr>
          <p:nvPr>
            <p:ph type="title"/>
          </p:nvPr>
        </p:nvSpPr>
        <p:spPr>
          <a:xfrm>
            <a:off x="179512" y="188640"/>
            <a:ext cx="8229600" cy="1143000"/>
          </a:xfrm>
        </p:spPr>
        <p:txBody>
          <a:bodyPr>
            <a:normAutofit/>
          </a:bodyPr>
          <a:lstStyle/>
          <a:p>
            <a:r>
              <a:rPr lang="fr-FR" sz="3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But : Ré</a:t>
            </a:r>
            <a:r>
              <a:rPr lang="fr-FR" sz="3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veiller son esprit de recherche en médecine </a:t>
            </a:r>
            <a:endParaRPr lang="fr-FR" sz="3200" dirty="0">
              <a:solidFill>
                <a:schemeClr val="accent1"/>
              </a:solidFill>
            </a:endParaRPr>
          </a:p>
        </p:txBody>
      </p:sp>
      <p:sp>
        <p:nvSpPr>
          <p:cNvPr id="3" name="Espace réservé du contenu 2">
            <a:extLst>
              <a:ext uri="{FF2B5EF4-FFF2-40B4-BE49-F238E27FC236}">
                <a16:creationId xmlns:a16="http://schemas.microsoft.com/office/drawing/2014/main" id="{8C94B5FD-DF8F-AE43-ACC1-790BB6C8504D}"/>
              </a:ext>
            </a:extLst>
          </p:cNvPr>
          <p:cNvSpPr>
            <a:spLocks noGrp="1"/>
          </p:cNvSpPr>
          <p:nvPr>
            <p:ph idx="1"/>
          </p:nvPr>
        </p:nvSpPr>
        <p:spPr>
          <a:xfrm>
            <a:off x="22951" y="1556792"/>
            <a:ext cx="9001000" cy="4667250"/>
          </a:xfrm>
        </p:spPr>
        <p:txBody>
          <a:bodyPr>
            <a:normAutofit fontScale="25000" lnSpcReduction="20000"/>
          </a:bodyPr>
          <a:lstStyle/>
          <a:p>
            <a:pPr marL="0" indent="0">
              <a:lnSpc>
                <a:spcPct val="120000"/>
              </a:lnSpc>
              <a:buNone/>
            </a:pPr>
            <a:r>
              <a:rPr lang="fr-FR" sz="7200" dirty="0">
                <a:effectLst/>
                <a:latin typeface="Calibri" panose="020F0502020204030204" pitchFamily="34" charset="0"/>
                <a:ea typeface="Calibri" panose="020F0502020204030204" pitchFamily="34" charset="0"/>
                <a:cs typeface="Times New Roman" panose="02020603050405020304" pitchFamily="18" charset="0"/>
              </a:rPr>
              <a:t>1) Acquérir les connaissan</a:t>
            </a:r>
            <a:r>
              <a:rPr lang="fr-FR" sz="7200" dirty="0">
                <a:latin typeface="Calibri" panose="020F0502020204030204" pitchFamily="34" charset="0"/>
                <a:ea typeface="Calibri" panose="020F0502020204030204" pitchFamily="34" charset="0"/>
                <a:cs typeface="Times New Roman" panose="02020603050405020304" pitchFamily="18" charset="0"/>
              </a:rPr>
              <a:t>ces  de base sur</a:t>
            </a:r>
          </a:p>
          <a:p>
            <a:pPr lvl="1">
              <a:lnSpc>
                <a:spcPct val="120000"/>
              </a:lnSpc>
            </a:pPr>
            <a:r>
              <a:rPr lang="fr-FR" sz="7200" dirty="0">
                <a:effectLst/>
                <a:latin typeface="Calibri" panose="020F0502020204030204" pitchFamily="34" charset="0"/>
                <a:ea typeface="Calibri" panose="020F0502020204030204" pitchFamily="34" charset="0"/>
                <a:cs typeface="Times New Roman" panose="02020603050405020304" pitchFamily="18" charset="0"/>
              </a:rPr>
              <a:t>sommeil normal,  façon de l’enregistrer </a:t>
            </a:r>
          </a:p>
          <a:p>
            <a:pPr lvl="1">
              <a:lnSpc>
                <a:spcPct val="120000"/>
              </a:lnSpc>
            </a:pPr>
            <a:r>
              <a:rPr lang="fr-FR" sz="7200" dirty="0">
                <a:effectLst/>
                <a:latin typeface="Calibri" panose="020F0502020204030204" pitchFamily="34" charset="0"/>
                <a:ea typeface="Calibri" panose="020F0502020204030204" pitchFamily="34" charset="0"/>
                <a:cs typeface="Times New Roman" panose="02020603050405020304" pitchFamily="18" charset="0"/>
              </a:rPr>
              <a:t>pathologies du sommeil : apnées, hypersomnies, insomnies, cauchemars, comportements anormaux </a:t>
            </a:r>
          </a:p>
          <a:p>
            <a:pPr lvl="1">
              <a:lnSpc>
                <a:spcPct val="120000"/>
              </a:lnSpc>
            </a:pPr>
            <a:r>
              <a:rPr lang="fr-FR" sz="7200" dirty="0">
                <a:effectLst/>
                <a:latin typeface="Calibri" panose="020F0502020204030204" pitchFamily="34" charset="0"/>
                <a:ea typeface="Calibri" panose="020F0502020204030204" pitchFamily="34" charset="0"/>
                <a:cs typeface="Times New Roman" panose="02020603050405020304" pitchFamily="18" charset="0"/>
              </a:rPr>
              <a:t>traitement </a:t>
            </a:r>
            <a:r>
              <a:rPr lang="fr-FR" sz="7200" dirty="0">
                <a:latin typeface="Calibri" panose="020F0502020204030204" pitchFamily="34" charset="0"/>
                <a:ea typeface="Calibri" panose="020F0502020204030204" pitchFamily="34" charset="0"/>
                <a:cs typeface="Times New Roman" panose="02020603050405020304" pitchFamily="18" charset="0"/>
              </a:rPr>
              <a:t>: </a:t>
            </a:r>
            <a:r>
              <a:rPr lang="fr-FR" sz="7200" dirty="0">
                <a:effectLst/>
                <a:latin typeface="Calibri" panose="020F0502020204030204" pitchFamily="34" charset="0"/>
                <a:ea typeface="Calibri" panose="020F0502020204030204" pitchFamily="34" charset="0"/>
                <a:cs typeface="Times New Roman" panose="02020603050405020304" pitchFamily="18" charset="0"/>
              </a:rPr>
              <a:t>ventilation, hypnose, méditation, thérapie cognitive des cauchemars</a:t>
            </a:r>
          </a:p>
          <a:p>
            <a:pPr marL="0" indent="0">
              <a:lnSpc>
                <a:spcPct val="120000"/>
              </a:lnSpc>
              <a:buNone/>
            </a:pPr>
            <a:endParaRPr lang="fr-FR" sz="7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r>
              <a:rPr lang="fr-FR" sz="7200" dirty="0">
                <a:latin typeface="Calibri" panose="020F0502020204030204" pitchFamily="34" charset="0"/>
                <a:ea typeface="Calibri" panose="020F0502020204030204" pitchFamily="34" charset="0"/>
                <a:cs typeface="Times New Roman" panose="02020603050405020304" pitchFamily="18" charset="0"/>
              </a:rPr>
              <a:t>2) </a:t>
            </a:r>
            <a:r>
              <a:rPr lang="fr-FR" sz="7200" dirty="0">
                <a:effectLst/>
                <a:latin typeface="Calibri" panose="020F0502020204030204" pitchFamily="34" charset="0"/>
                <a:ea typeface="Calibri" panose="020F0502020204030204" pitchFamily="34" charset="0"/>
                <a:cs typeface="Times New Roman" panose="02020603050405020304" pitchFamily="18" charset="0"/>
              </a:rPr>
              <a:t>Apprendre à réfléchir sur la façon de faire de la </a:t>
            </a:r>
            <a:r>
              <a:rPr lang="fr-FR" sz="7200" u="sng" dirty="0">
                <a:effectLst/>
                <a:latin typeface="Calibri" panose="020F0502020204030204" pitchFamily="34" charset="0"/>
                <a:ea typeface="Calibri" panose="020F0502020204030204" pitchFamily="34" charset="0"/>
                <a:cs typeface="Times New Roman" panose="02020603050405020304" pitchFamily="18" charset="0"/>
              </a:rPr>
              <a:t>recherche clinique</a:t>
            </a:r>
            <a:r>
              <a:rPr lang="fr-FR" sz="7200" dirty="0">
                <a:effectLst/>
                <a:latin typeface="Calibri" panose="020F0502020204030204" pitchFamily="34" charset="0"/>
                <a:ea typeface="Calibri" panose="020F0502020204030204" pitchFamily="34" charset="0"/>
                <a:cs typeface="Times New Roman" panose="02020603050405020304" pitchFamily="18" charset="0"/>
              </a:rPr>
              <a:t> : </a:t>
            </a:r>
          </a:p>
          <a:p>
            <a:pPr lvl="1">
              <a:lnSpc>
                <a:spcPct val="120000"/>
              </a:lnSpc>
            </a:pPr>
            <a:r>
              <a:rPr lang="fr-FR" sz="7200" dirty="0">
                <a:effectLst/>
                <a:latin typeface="Calibri" panose="020F0502020204030204" pitchFamily="34" charset="0"/>
                <a:ea typeface="Calibri" panose="020F0502020204030204" pitchFamily="34" charset="0"/>
                <a:cs typeface="Times New Roman" panose="02020603050405020304" pitchFamily="18" charset="0"/>
              </a:rPr>
              <a:t>partir de la richesse de </a:t>
            </a:r>
            <a:r>
              <a:rPr lang="fr-FR" sz="7200" u="sng" dirty="0">
                <a:effectLst/>
                <a:latin typeface="Calibri" panose="020F0502020204030204" pitchFamily="34" charset="0"/>
                <a:ea typeface="Calibri" panose="020F0502020204030204" pitchFamily="34" charset="0"/>
                <a:cs typeface="Times New Roman" panose="02020603050405020304" pitchFamily="18" charset="0"/>
              </a:rPr>
              <a:t>l’observation médicale </a:t>
            </a:r>
            <a:r>
              <a:rPr lang="fr-FR" sz="7200" dirty="0">
                <a:latin typeface="Calibri" panose="020F0502020204030204" pitchFamily="34" charset="0"/>
                <a:ea typeface="Calibri" panose="020F0502020204030204" pitchFamily="34" charset="0"/>
                <a:cs typeface="Times New Roman" panose="02020603050405020304" pitchFamily="18" charset="0"/>
              </a:rPr>
              <a:t>: </a:t>
            </a:r>
            <a:r>
              <a:rPr lang="fr-FR" sz="7200" dirty="0">
                <a:effectLst/>
                <a:latin typeface="Calibri" panose="020F0502020204030204" pitchFamily="34" charset="0"/>
                <a:ea typeface="Calibri" panose="020F0502020204030204" pitchFamily="34" charset="0"/>
                <a:cs typeface="Times New Roman" panose="02020603050405020304" pitchFamily="18" charset="0"/>
              </a:rPr>
              <a:t>les patients nous apprennent comment fonctionne un système physiologique</a:t>
            </a:r>
          </a:p>
          <a:p>
            <a:pPr lvl="1">
              <a:lnSpc>
                <a:spcPct val="120000"/>
              </a:lnSpc>
            </a:pPr>
            <a:r>
              <a:rPr lang="fr-FR" sz="7200" dirty="0">
                <a:effectLst/>
                <a:latin typeface="Calibri" panose="020F0502020204030204" pitchFamily="34" charset="0"/>
                <a:ea typeface="Calibri" panose="020F0502020204030204" pitchFamily="34" charset="0"/>
                <a:cs typeface="Times New Roman" panose="02020603050405020304" pitchFamily="18" charset="0"/>
              </a:rPr>
              <a:t>comprendre le </a:t>
            </a:r>
            <a:r>
              <a:rPr lang="fr-FR" sz="7200" u="sng" dirty="0">
                <a:effectLst/>
                <a:latin typeface="Calibri" panose="020F0502020204030204" pitchFamily="34" charset="0"/>
                <a:ea typeface="Calibri" panose="020F0502020204030204" pitchFamily="34" charset="0"/>
                <a:cs typeface="Times New Roman" panose="02020603050405020304" pitchFamily="18" charset="0"/>
              </a:rPr>
              <a:t>niveau de preuve</a:t>
            </a:r>
            <a:r>
              <a:rPr lang="fr-FR" sz="7200" dirty="0">
                <a:effectLst/>
                <a:latin typeface="Calibri" panose="020F0502020204030204" pitchFamily="34" charset="0"/>
                <a:ea typeface="Calibri" panose="020F0502020204030204" pitchFamily="34" charset="0"/>
                <a:cs typeface="Times New Roman" panose="02020603050405020304" pitchFamily="18" charset="0"/>
              </a:rPr>
              <a:t> dans une relation entre deux observations</a:t>
            </a:r>
          </a:p>
          <a:p>
            <a:pPr lvl="1">
              <a:lnSpc>
                <a:spcPct val="120000"/>
              </a:lnSpc>
            </a:pPr>
            <a:r>
              <a:rPr lang="fr-FR" sz="7200" dirty="0">
                <a:effectLst/>
                <a:latin typeface="Calibri" panose="020F0502020204030204" pitchFamily="34" charset="0"/>
                <a:ea typeface="Calibri" panose="020F0502020204030204" pitchFamily="34" charset="0"/>
                <a:cs typeface="Times New Roman" panose="02020603050405020304" pitchFamily="18" charset="0"/>
              </a:rPr>
              <a:t>analyser </a:t>
            </a:r>
            <a:r>
              <a:rPr lang="fr-FR" sz="7200" u="sng" dirty="0">
                <a:effectLst/>
                <a:latin typeface="Calibri" panose="020F0502020204030204" pitchFamily="34" charset="0"/>
                <a:ea typeface="Calibri" panose="020F0502020204030204" pitchFamily="34" charset="0"/>
                <a:cs typeface="Times New Roman" panose="02020603050405020304" pitchFamily="18" charset="0"/>
              </a:rPr>
              <a:t>les biais</a:t>
            </a:r>
            <a:r>
              <a:rPr lang="fr-FR" sz="7200" dirty="0">
                <a:effectLst/>
                <a:latin typeface="Calibri" panose="020F0502020204030204" pitchFamily="34" charset="0"/>
                <a:ea typeface="Calibri" panose="020F0502020204030204" pitchFamily="34" charset="0"/>
                <a:cs typeface="Times New Roman" panose="02020603050405020304" pitchFamily="18" charset="0"/>
              </a:rPr>
              <a:t> et comment les contourner</a:t>
            </a:r>
          </a:p>
          <a:p>
            <a:pPr lvl="1">
              <a:lnSpc>
                <a:spcPct val="120000"/>
              </a:lnSpc>
            </a:pPr>
            <a:r>
              <a:rPr lang="fr-FR" sz="7200" dirty="0">
                <a:effectLst/>
                <a:latin typeface="Calibri" panose="020F0502020204030204" pitchFamily="34" charset="0"/>
                <a:ea typeface="Calibri" panose="020F0502020204030204" pitchFamily="34" charset="0"/>
                <a:cs typeface="Times New Roman" panose="02020603050405020304" pitchFamily="18" charset="0"/>
              </a:rPr>
              <a:t> comment étudier objectivement </a:t>
            </a:r>
            <a:r>
              <a:rPr lang="fr-FR" sz="7200" u="sng" dirty="0">
                <a:effectLst/>
                <a:latin typeface="Calibri" panose="020F0502020204030204" pitchFamily="34" charset="0"/>
                <a:ea typeface="Calibri" panose="020F0502020204030204" pitchFamily="34" charset="0"/>
                <a:cs typeface="Times New Roman" panose="02020603050405020304" pitchFamily="18" charset="0"/>
              </a:rPr>
              <a:t>du subjectif</a:t>
            </a:r>
            <a:r>
              <a:rPr lang="fr-FR" sz="7200" dirty="0">
                <a:effectLst/>
                <a:latin typeface="Calibri" panose="020F0502020204030204" pitchFamily="34" charset="0"/>
                <a:ea typeface="Calibri" panose="020F0502020204030204" pitchFamily="34" charset="0"/>
                <a:cs typeface="Times New Roman" panose="02020603050405020304" pitchFamily="18" charset="0"/>
              </a:rPr>
              <a:t> (ex : analyse du contenu des rêves),</a:t>
            </a:r>
          </a:p>
          <a:p>
            <a:pPr lvl="1">
              <a:lnSpc>
                <a:spcPct val="120000"/>
              </a:lnSpc>
            </a:pPr>
            <a:r>
              <a:rPr lang="fr-FR" sz="7200" dirty="0">
                <a:effectLst/>
                <a:latin typeface="Calibri" panose="020F0502020204030204" pitchFamily="34" charset="0"/>
                <a:ea typeface="Calibri" panose="020F0502020204030204" pitchFamily="34" charset="0"/>
                <a:cs typeface="Times New Roman" panose="02020603050405020304" pitchFamily="18" charset="0"/>
              </a:rPr>
              <a:t>comment </a:t>
            </a:r>
            <a:r>
              <a:rPr lang="fr-FR" sz="7200" u="sng" dirty="0">
                <a:effectLst/>
                <a:latin typeface="Calibri" panose="020F0502020204030204" pitchFamily="34" charset="0"/>
                <a:ea typeface="Calibri" panose="020F0502020204030204" pitchFamily="34" charset="0"/>
                <a:cs typeface="Times New Roman" panose="02020603050405020304" pitchFamily="18" charset="0"/>
              </a:rPr>
              <a:t>monter un protocole</a:t>
            </a:r>
            <a:r>
              <a:rPr lang="fr-FR" sz="7200" dirty="0">
                <a:effectLst/>
                <a:latin typeface="Calibri" panose="020F0502020204030204" pitchFamily="34" charset="0"/>
                <a:ea typeface="Calibri" panose="020F0502020204030204" pitchFamily="34" charset="0"/>
                <a:cs typeface="Times New Roman" panose="02020603050405020304" pitchFamily="18" charset="0"/>
              </a:rPr>
              <a:t> (méthodologie): approche scientifique des rêves (par exemple : émotion, créativité), recherche sur les troubles respiratoires du sommeil</a:t>
            </a:r>
          </a:p>
          <a:p>
            <a:endParaRPr lang="fr-FR" dirty="0"/>
          </a:p>
        </p:txBody>
      </p:sp>
    </p:spTree>
    <p:extLst>
      <p:ext uri="{BB962C8B-B14F-4D97-AF65-F5344CB8AC3E}">
        <p14:creationId xmlns:p14="http://schemas.microsoft.com/office/powerpoint/2010/main" val="4101965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AEFD05-0FE7-FA4D-9FF5-4ACC29C89F13}"/>
              </a:ext>
            </a:extLst>
          </p:cNvPr>
          <p:cNvSpPr>
            <a:spLocks noGrp="1"/>
          </p:cNvSpPr>
          <p:nvPr>
            <p:ph type="title"/>
          </p:nvPr>
        </p:nvSpPr>
        <p:spPr>
          <a:xfrm>
            <a:off x="251520" y="-9624"/>
            <a:ext cx="8229600" cy="1143000"/>
          </a:xfrm>
        </p:spPr>
        <p:txBody>
          <a:bodyPr/>
          <a:lstStyle/>
          <a:p>
            <a:r>
              <a:rPr lang="fr-FR" dirty="0">
                <a:solidFill>
                  <a:schemeClr val="accent1"/>
                </a:solidFill>
              </a:rPr>
              <a:t>Méthodes</a:t>
            </a:r>
          </a:p>
        </p:txBody>
      </p:sp>
      <p:sp>
        <p:nvSpPr>
          <p:cNvPr id="3" name="Espace réservé du contenu 2">
            <a:extLst>
              <a:ext uri="{FF2B5EF4-FFF2-40B4-BE49-F238E27FC236}">
                <a16:creationId xmlns:a16="http://schemas.microsoft.com/office/drawing/2014/main" id="{2FFAC5C3-01F6-B342-9DF8-62E987E3504C}"/>
              </a:ext>
            </a:extLst>
          </p:cNvPr>
          <p:cNvSpPr>
            <a:spLocks noGrp="1"/>
          </p:cNvSpPr>
          <p:nvPr>
            <p:ph idx="1"/>
          </p:nvPr>
        </p:nvSpPr>
        <p:spPr>
          <a:xfrm>
            <a:off x="107504" y="1600200"/>
            <a:ext cx="8856984" cy="4525963"/>
          </a:xfrm>
        </p:spPr>
        <p:txBody>
          <a:bodyPr>
            <a:noAutofit/>
          </a:bodyPr>
          <a:lstStyle/>
          <a:p>
            <a:pPr marL="342900" lvl="0" indent="-342900">
              <a:buFont typeface="Calibri" panose="020F0502020204030204" pitchFamily="34" charset="0"/>
              <a:buChar char="-"/>
            </a:pPr>
            <a:r>
              <a:rPr lang="fr-FR" sz="2000" dirty="0">
                <a:latin typeface="Calibri" panose="020F0502020204030204" pitchFamily="34" charset="0"/>
                <a:ea typeface="Calibri" panose="020F0502020204030204" pitchFamily="34" charset="0"/>
                <a:cs typeface="Times New Roman" panose="02020603050405020304" pitchFamily="18" charset="0"/>
              </a:rPr>
              <a:t>A</a:t>
            </a:r>
            <a:r>
              <a:rPr lang="fr-FR" sz="2000" dirty="0">
                <a:effectLst/>
                <a:latin typeface="Calibri" panose="020F0502020204030204" pitchFamily="34" charset="0"/>
                <a:ea typeface="Calibri" panose="020F0502020204030204" pitchFamily="34" charset="0"/>
                <a:cs typeface="Times New Roman" panose="02020603050405020304" pitchFamily="18" charset="0"/>
              </a:rPr>
              <a:t>teliers pratiques : </a:t>
            </a:r>
          </a:p>
          <a:p>
            <a:pPr marL="800100" lvl="1" indent="-342900">
              <a:buFont typeface="Calibri" panose="020F050202020403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matériels </a:t>
            </a:r>
            <a:r>
              <a:rPr lang="fr-FR" sz="2000" dirty="0">
                <a:latin typeface="Calibri" panose="020F0502020204030204" pitchFamily="34" charset="0"/>
                <a:ea typeface="Calibri" panose="020F0502020204030204" pitchFamily="34" charset="0"/>
                <a:cs typeface="Times New Roman" panose="02020603050405020304" pitchFamily="18" charset="0"/>
              </a:rPr>
              <a:t>: </a:t>
            </a:r>
            <a:r>
              <a:rPr lang="fr-FR" sz="2000" dirty="0">
                <a:effectLst/>
                <a:latin typeface="Calibri" panose="020F0502020204030204" pitchFamily="34" charset="0"/>
                <a:ea typeface="Calibri" panose="020F0502020204030204" pitchFamily="34" charset="0"/>
                <a:cs typeface="Times New Roman" panose="02020603050405020304" pitchFamily="18" charset="0"/>
              </a:rPr>
              <a:t>PSG, machines, orthèses</a:t>
            </a:r>
          </a:p>
          <a:p>
            <a:pPr marL="800100" lvl="1" indent="-342900">
              <a:buFont typeface="Calibri" panose="020F050202020403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vidéos</a:t>
            </a:r>
          </a:p>
          <a:p>
            <a:pPr marL="800100" lvl="1" indent="-342900">
              <a:buFont typeface="Calibri" panose="020F050202020403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carnets personnels de rêve et de sommeil</a:t>
            </a:r>
          </a:p>
          <a:p>
            <a:pPr marL="342900" lvl="0" indent="-342900">
              <a:buFont typeface="Calibri" panose="020F0502020204030204" pitchFamily="34" charset="0"/>
              <a:buChar char="-"/>
            </a:pPr>
            <a:r>
              <a:rPr lang="fr-FR" sz="2000" dirty="0">
                <a:latin typeface="Calibri" panose="020F0502020204030204" pitchFamily="34" charset="0"/>
                <a:ea typeface="Calibri" panose="020F0502020204030204" pitchFamily="34" charset="0"/>
                <a:cs typeface="Times New Roman" panose="02020603050405020304" pitchFamily="18" charset="0"/>
              </a:rPr>
              <a:t>Avec  qui ? </a:t>
            </a:r>
          </a:p>
          <a:p>
            <a:pPr marL="800100" lvl="1" indent="-342900">
              <a:buFont typeface="Calibri" panose="020F0502020204030204" pitchFamily="34" charset="0"/>
              <a:buChar char="-"/>
            </a:pPr>
            <a:r>
              <a:rPr lang="fr-FR" sz="2000" dirty="0">
                <a:latin typeface="Calibri" panose="020F0502020204030204" pitchFamily="34" charset="0"/>
                <a:ea typeface="Calibri" panose="020F0502020204030204" pitchFamily="34" charset="0"/>
                <a:cs typeface="Times New Roman" panose="02020603050405020304" pitchFamily="18" charset="0"/>
              </a:rPr>
              <a:t>médecins neurologues psychiatres et pneumologues, </a:t>
            </a:r>
          </a:p>
          <a:p>
            <a:pPr marL="800100" lvl="1" indent="-342900">
              <a:buFont typeface="Calibri" panose="020F0502020204030204" pitchFamily="34" charset="0"/>
              <a:buChar char="-"/>
            </a:pPr>
            <a:r>
              <a:rPr lang="fr-FR" sz="2000" dirty="0">
                <a:latin typeface="Calibri" panose="020F0502020204030204" pitchFamily="34" charset="0"/>
                <a:ea typeface="Calibri" panose="020F0502020204030204" pitchFamily="34" charset="0"/>
                <a:cs typeface="Times New Roman" panose="02020603050405020304" pitchFamily="18" charset="0"/>
              </a:rPr>
              <a:t>chercheurs en neurosciences, et leur thésards</a:t>
            </a:r>
          </a:p>
          <a:p>
            <a:pPr marL="800100" lvl="1" indent="-342900">
              <a:buFont typeface="Calibri" panose="020F0502020204030204" pitchFamily="34" charset="0"/>
              <a:buChar char="-"/>
            </a:pPr>
            <a:r>
              <a:rPr lang="fr-FR" sz="2000" dirty="0">
                <a:latin typeface="Calibri" panose="020F0502020204030204" pitchFamily="34" charset="0"/>
                <a:ea typeface="Calibri" panose="020F0502020204030204" pitchFamily="34" charset="0"/>
                <a:cs typeface="Times New Roman" panose="02020603050405020304" pitchFamily="18" charset="0"/>
              </a:rPr>
              <a:t> psychologues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2000" dirty="0">
                <a:latin typeface="Calibri" panose="020F0502020204030204" pitchFamily="34" charset="0"/>
                <a:ea typeface="Calibri" panose="020F0502020204030204" pitchFamily="34" charset="0"/>
                <a:cs typeface="Times New Roman" panose="02020603050405020304" pitchFamily="18" charset="0"/>
              </a:rPr>
              <a:t>M</a:t>
            </a:r>
            <a:r>
              <a:rPr lang="fr-FR" sz="2000" dirty="0">
                <a:effectLst/>
                <a:latin typeface="Calibri" panose="020F0502020204030204" pitchFamily="34" charset="0"/>
                <a:ea typeface="Calibri" panose="020F0502020204030204" pitchFamily="34" charset="0"/>
                <a:cs typeface="Times New Roman" panose="02020603050405020304" pitchFamily="18" charset="0"/>
              </a:rPr>
              <a:t>onter, par groupe de 4 + 1 senior, une problématique de recherche</a:t>
            </a:r>
          </a:p>
          <a:p>
            <a:pPr marL="342900" lvl="0" indent="-342900">
              <a:buFont typeface="Calibri" panose="020F0502020204030204" pitchFamily="34" charset="0"/>
              <a:buChar char="-"/>
            </a:pPr>
            <a:r>
              <a:rPr lang="fr-FR" sz="2000" dirty="0">
                <a:latin typeface="Calibri" panose="020F0502020204030204" pitchFamily="34" charset="0"/>
                <a:ea typeface="Calibri" panose="020F0502020204030204" pitchFamily="34" charset="0"/>
                <a:cs typeface="Times New Roman" panose="02020603050405020304" pitchFamily="18" charset="0"/>
              </a:rPr>
              <a:t>Apprendre à </a:t>
            </a:r>
            <a:r>
              <a:rPr lang="fr-FR" sz="2000" dirty="0">
                <a:effectLst/>
                <a:latin typeface="Calibri" panose="020F0502020204030204" pitchFamily="34" charset="0"/>
                <a:ea typeface="Calibri" panose="020F0502020204030204" pitchFamily="34" charset="0"/>
                <a:cs typeface="Times New Roman" panose="02020603050405020304" pitchFamily="18" charset="0"/>
              </a:rPr>
              <a:t>faire un bon </a:t>
            </a:r>
            <a:r>
              <a:rPr lang="fr-FR" sz="2000" dirty="0">
                <a:latin typeface="Calibri" panose="020F0502020204030204" pitchFamily="34" charset="0"/>
                <a:ea typeface="Calibri" panose="020F0502020204030204" pitchFamily="34" charset="0"/>
                <a:cs typeface="Times New Roman" panose="02020603050405020304" pitchFamily="18" charset="0"/>
              </a:rPr>
              <a:t>P</a:t>
            </a:r>
            <a:r>
              <a:rPr lang="fr-FR" sz="2000" dirty="0">
                <a:effectLst/>
                <a:latin typeface="Calibri" panose="020F0502020204030204" pitchFamily="34" charset="0"/>
                <a:ea typeface="Calibri" panose="020F0502020204030204" pitchFamily="34" charset="0"/>
                <a:cs typeface="Times New Roman" panose="02020603050405020304" pitchFamily="18" charset="0"/>
              </a:rPr>
              <a:t>owerpoint</a:t>
            </a:r>
          </a:p>
          <a:p>
            <a:pPr marL="342900" lvl="0" indent="-342900">
              <a:buFont typeface="Calibri" panose="020F0502020204030204" pitchFamily="34" charset="0"/>
              <a:buChar char="-"/>
            </a:pPr>
            <a:r>
              <a:rPr lang="fr-FR" sz="2000" dirty="0">
                <a:latin typeface="Calibri" panose="020F0502020204030204" pitchFamily="34" charset="0"/>
                <a:ea typeface="Calibri" panose="020F0502020204030204" pitchFamily="34" charset="0"/>
                <a:cs typeface="Times New Roman" panose="02020603050405020304" pitchFamily="18" charset="0"/>
              </a:rPr>
              <a:t>Faire </a:t>
            </a:r>
            <a:r>
              <a:rPr lang="fr-FR" sz="2000" dirty="0">
                <a:effectLst/>
                <a:latin typeface="Calibri" panose="020F0502020204030204" pitchFamily="34" charset="0"/>
                <a:ea typeface="Calibri" panose="020F0502020204030204" pitchFamily="34" charset="0"/>
                <a:cs typeface="Times New Roman" panose="02020603050405020304" pitchFamily="18" charset="0"/>
              </a:rPr>
              <a:t>du travail personnel </a:t>
            </a:r>
          </a:p>
          <a:p>
            <a:pPr marL="342900" lvl="0" indent="-342900">
              <a:buFont typeface="Calibri" panose="020F0502020204030204" pitchFamily="34" charset="0"/>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et surtout se faire plaisir (ah, la joie du médecin chercheur quand il trouve !)</a:t>
            </a:r>
          </a:p>
        </p:txBody>
      </p:sp>
    </p:spTree>
    <p:extLst>
      <p:ext uri="{BB962C8B-B14F-4D97-AF65-F5344CB8AC3E}">
        <p14:creationId xmlns:p14="http://schemas.microsoft.com/office/powerpoint/2010/main" val="415235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nvSpPr>
        <p:spPr bwMode="auto">
          <a:xfrm>
            <a:off x="107504" y="1814576"/>
            <a:ext cx="77930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r>
              <a:rPr lang="fr-FR" sz="2800" dirty="0" smtClean="0"/>
              <a:t>Les Objectifs</a:t>
            </a:r>
            <a:endParaRPr lang="fr-FR" sz="2800" dirty="0"/>
          </a:p>
        </p:txBody>
      </p:sp>
      <p:sp>
        <p:nvSpPr>
          <p:cNvPr id="5" name="Espace réservé du contenu 2"/>
          <p:cNvSpPr>
            <a:spLocks noGrp="1"/>
          </p:cNvSpPr>
          <p:nvPr/>
        </p:nvSpPr>
        <p:spPr bwMode="auto">
          <a:xfrm>
            <a:off x="226763" y="2636912"/>
            <a:ext cx="856895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fr-FR" sz="1800" dirty="0" smtClean="0"/>
              <a:t>Approfondissement en Neuroanatomie</a:t>
            </a:r>
          </a:p>
          <a:p>
            <a:pPr lvl="1"/>
            <a:r>
              <a:rPr lang="fr-FR" sz="1800" dirty="0" smtClean="0"/>
              <a:t>Transversal </a:t>
            </a:r>
          </a:p>
          <a:p>
            <a:pPr lvl="2"/>
            <a:r>
              <a:rPr lang="fr-FR" sz="1800" dirty="0" smtClean="0"/>
              <a:t>Clinique</a:t>
            </a:r>
          </a:p>
          <a:p>
            <a:pPr lvl="2"/>
            <a:r>
              <a:rPr lang="fr-FR" sz="1800" dirty="0" smtClean="0"/>
              <a:t>Imagerie</a:t>
            </a:r>
          </a:p>
          <a:p>
            <a:pPr lvl="2"/>
            <a:r>
              <a:rPr lang="fr-FR" sz="1800" dirty="0" smtClean="0"/>
              <a:t>Recherche</a:t>
            </a:r>
          </a:p>
          <a:p>
            <a:r>
              <a:rPr lang="fr-FR" sz="1800" dirty="0"/>
              <a:t>Acquisition de bonnes méthodes</a:t>
            </a:r>
          </a:p>
          <a:p>
            <a:pPr lvl="1"/>
            <a:r>
              <a:rPr lang="fr-FR" sz="1800" dirty="0"/>
              <a:t>Recherche documentaire</a:t>
            </a:r>
          </a:p>
          <a:p>
            <a:pPr lvl="1"/>
            <a:r>
              <a:rPr lang="fr-FR" sz="1800" dirty="0"/>
              <a:t>Gestion de </a:t>
            </a:r>
            <a:r>
              <a:rPr lang="fr-FR" sz="1800" dirty="0" smtClean="0"/>
              <a:t>bibliographie</a:t>
            </a:r>
          </a:p>
          <a:p>
            <a:pPr lvl="1"/>
            <a:r>
              <a:rPr lang="fr-FR" sz="1800" dirty="0"/>
              <a:t>Gestion de mémoires </a:t>
            </a:r>
            <a:endParaRPr lang="fr-FR" sz="1800" dirty="0" smtClean="0"/>
          </a:p>
          <a:p>
            <a:pPr lvl="1"/>
            <a:r>
              <a:rPr lang="fr-FR" sz="1800" dirty="0" smtClean="0"/>
              <a:t>Gestion </a:t>
            </a:r>
            <a:r>
              <a:rPr lang="fr-FR" sz="1800" dirty="0"/>
              <a:t>de présentations orales</a:t>
            </a:r>
          </a:p>
          <a:p>
            <a:pPr lvl="1"/>
            <a:endParaRPr lang="fr-FR" sz="1800" dirty="0"/>
          </a:p>
        </p:txBody>
      </p:sp>
      <p:sp>
        <p:nvSpPr>
          <p:cNvPr id="6" name="Titre 1"/>
          <p:cNvSpPr>
            <a:spLocks noGrp="1"/>
          </p:cNvSpPr>
          <p:nvPr>
            <p:ph type="title"/>
          </p:nvPr>
        </p:nvSpPr>
        <p:spPr>
          <a:xfrm>
            <a:off x="97051" y="560192"/>
            <a:ext cx="8229600" cy="864096"/>
          </a:xfrm>
        </p:spPr>
        <p:txBody>
          <a:bodyPr/>
          <a:lstStyle/>
          <a:p>
            <a:r>
              <a:rPr lang="fr-FR" dirty="0" smtClean="0"/>
              <a:t>Neuro-anatomie morphologique</a:t>
            </a:r>
            <a:endParaRPr lang="fr-FR" dirty="0"/>
          </a:p>
        </p:txBody>
      </p:sp>
      <p:sp>
        <p:nvSpPr>
          <p:cNvPr id="7" name="Espace réservé du contenu 2"/>
          <p:cNvSpPr>
            <a:spLocks noGrp="1"/>
          </p:cNvSpPr>
          <p:nvPr>
            <p:ph idx="1"/>
          </p:nvPr>
        </p:nvSpPr>
        <p:spPr>
          <a:xfrm>
            <a:off x="107504" y="1350822"/>
            <a:ext cx="8229600" cy="676672"/>
          </a:xfrm>
        </p:spPr>
        <p:txBody>
          <a:bodyPr>
            <a:normAutofit/>
          </a:bodyPr>
          <a:lstStyle/>
          <a:p>
            <a:r>
              <a:rPr lang="fr-FR" sz="2400" dirty="0" smtClean="0"/>
              <a:t>Responsable: Pr S Dupont</a:t>
            </a:r>
            <a:endParaRPr lang="fr-FR" sz="2400" dirty="0"/>
          </a:p>
        </p:txBody>
      </p:sp>
      <p:graphicFrame>
        <p:nvGraphicFramePr>
          <p:cNvPr id="8" name="Tableau 7"/>
          <p:cNvGraphicFramePr>
            <a:graphicFrameLocks noGrp="1"/>
          </p:cNvGraphicFramePr>
          <p:nvPr>
            <p:extLst>
              <p:ext uri="{D42A27DB-BD31-4B8C-83A1-F6EECF244321}">
                <p14:modId xmlns:p14="http://schemas.microsoft.com/office/powerpoint/2010/main" val="3237575011"/>
              </p:ext>
            </p:extLst>
          </p:nvPr>
        </p:nvGraphicFramePr>
        <p:xfrm>
          <a:off x="209854" y="144056"/>
          <a:ext cx="8136904" cy="548640"/>
        </p:xfrm>
        <a:graphic>
          <a:graphicData uri="http://schemas.openxmlformats.org/drawingml/2006/table">
            <a:tbl>
              <a:tblPr firstRow="1" firstCol="1" bandRow="1">
                <a:tableStyleId>{5C22544A-7EE6-4342-B048-85BDC9FD1C3A}</a:tableStyleId>
              </a:tblPr>
              <a:tblGrid>
                <a:gridCol w="1356360">
                  <a:extLst>
                    <a:ext uri="{9D8B030D-6E8A-4147-A177-3AD203B41FA5}">
                      <a16:colId xmlns:a16="http://schemas.microsoft.com/office/drawing/2014/main" val="2935354026"/>
                    </a:ext>
                  </a:extLst>
                </a:gridCol>
                <a:gridCol w="2172032">
                  <a:extLst>
                    <a:ext uri="{9D8B030D-6E8A-4147-A177-3AD203B41FA5}">
                      <a16:colId xmlns:a16="http://schemas.microsoft.com/office/drawing/2014/main" val="2647506977"/>
                    </a:ext>
                  </a:extLst>
                </a:gridCol>
                <a:gridCol w="1368152">
                  <a:extLst>
                    <a:ext uri="{9D8B030D-6E8A-4147-A177-3AD203B41FA5}">
                      <a16:colId xmlns:a16="http://schemas.microsoft.com/office/drawing/2014/main" val="2161098819"/>
                    </a:ext>
                  </a:extLst>
                </a:gridCol>
                <a:gridCol w="1728192">
                  <a:extLst>
                    <a:ext uri="{9D8B030D-6E8A-4147-A177-3AD203B41FA5}">
                      <a16:colId xmlns:a16="http://schemas.microsoft.com/office/drawing/2014/main" val="44800618"/>
                    </a:ext>
                  </a:extLst>
                </a:gridCol>
                <a:gridCol w="1512168">
                  <a:extLst>
                    <a:ext uri="{9D8B030D-6E8A-4147-A177-3AD203B41FA5}">
                      <a16:colId xmlns:a16="http://schemas.microsoft.com/office/drawing/2014/main" val="2627620879"/>
                    </a:ext>
                  </a:extLst>
                </a:gridCol>
              </a:tblGrid>
              <a:tr h="285750">
                <a:tc>
                  <a:txBody>
                    <a:bodyPr/>
                    <a:lstStyle/>
                    <a:p>
                      <a:pPr>
                        <a:spcAft>
                          <a:spcPts val="0"/>
                        </a:spcAft>
                      </a:pPr>
                      <a:r>
                        <a:rPr lang="fr-FR" sz="1200" dirty="0">
                          <a:solidFill>
                            <a:schemeClr val="tx1"/>
                          </a:solidFill>
                          <a:effectLst/>
                        </a:rPr>
                        <a:t>Neurosciences 3</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Le sommeil et le rêve : de la recherche à la pathologie  (20 </a:t>
                      </a:r>
                      <a:r>
                        <a:rPr lang="fr-FR" sz="1200" dirty="0" err="1">
                          <a:solidFill>
                            <a:schemeClr val="tx1"/>
                          </a:solidFill>
                          <a:effectLst/>
                        </a:rPr>
                        <a:t>etu</a:t>
                      </a:r>
                      <a:r>
                        <a:rPr lang="fr-FR" sz="1200" dirty="0">
                          <a:solidFill>
                            <a:schemeClr val="tx1"/>
                          </a:solidFill>
                          <a:effectLst/>
                        </a:rPr>
                        <a: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I.ARNULF</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Neuro-anatomie morphologique (20)</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S.DUPONT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extLst>
                  <a:ext uri="{0D108BD9-81ED-4DB2-BD59-A6C34878D82A}">
                    <a16:rowId xmlns:a16="http://schemas.microsoft.com/office/drawing/2014/main" val="1701388510"/>
                  </a:ext>
                </a:extLst>
              </a:tr>
            </a:tbl>
          </a:graphicData>
        </a:graphic>
      </p:graphicFrame>
    </p:spTree>
    <p:extLst>
      <p:ext uri="{BB962C8B-B14F-4D97-AF65-F5344CB8AC3E}">
        <p14:creationId xmlns:p14="http://schemas.microsoft.com/office/powerpoint/2010/main" val="4234366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060848"/>
            <a:ext cx="7886700" cy="1325563"/>
          </a:xfrm>
        </p:spPr>
        <p:txBody>
          <a:bodyPr>
            <a:normAutofit fontScale="90000"/>
          </a:bodyPr>
          <a:lstStyle/>
          <a:p>
            <a:pPr algn="ctr"/>
            <a:r>
              <a:rPr lang="fr-FR" dirty="0" smtClean="0"/>
              <a:t>UE neuro-développement</a:t>
            </a:r>
            <a:br>
              <a:rPr lang="fr-FR" dirty="0" smtClean="0"/>
            </a:br>
            <a:r>
              <a:rPr lang="fr-FR" dirty="0" smtClean="0"/>
              <a:t>1</a:t>
            </a:r>
            <a:r>
              <a:rPr lang="fr-FR" baseline="30000" dirty="0" smtClean="0"/>
              <a:t>er</a:t>
            </a:r>
            <a:r>
              <a:rPr lang="fr-FR" dirty="0" smtClean="0"/>
              <a:t> semestre DFGSM3</a:t>
            </a:r>
            <a:br>
              <a:rPr lang="fr-FR" dirty="0" smtClean="0"/>
            </a:br>
            <a:r>
              <a:rPr lang="fr-FR" dirty="0" smtClean="0"/>
              <a:t>(responsable : Pr Martin </a:t>
            </a:r>
            <a:r>
              <a:rPr lang="fr-FR" dirty="0" err="1" smtClean="0"/>
              <a:t>Catala</a:t>
            </a:r>
            <a:r>
              <a:rPr lang="fr-FR" dirty="0" smtClean="0"/>
              <a:t>)</a:t>
            </a:r>
            <a:endParaRPr lang="fr-FR" dirty="0"/>
          </a:p>
        </p:txBody>
      </p:sp>
      <p:sp>
        <p:nvSpPr>
          <p:cNvPr id="3" name="Espace réservé du contenu 2"/>
          <p:cNvSpPr>
            <a:spLocks noGrp="1"/>
          </p:cNvSpPr>
          <p:nvPr>
            <p:ph idx="1"/>
          </p:nvPr>
        </p:nvSpPr>
        <p:spPr>
          <a:xfrm>
            <a:off x="628650" y="3933056"/>
            <a:ext cx="7886700" cy="2243907"/>
          </a:xfrm>
        </p:spPr>
        <p:txBody>
          <a:bodyPr/>
          <a:lstStyle/>
          <a:p>
            <a:r>
              <a:rPr lang="fr-FR" dirty="0" err="1" smtClean="0"/>
              <a:t>Pré-requis</a:t>
            </a:r>
            <a:r>
              <a:rPr lang="fr-FR" dirty="0" smtClean="0"/>
              <a:t> :</a:t>
            </a:r>
          </a:p>
          <a:p>
            <a:pPr lvl="1"/>
            <a:r>
              <a:rPr lang="fr-FR" dirty="0" smtClean="0"/>
              <a:t>Éléments d’embryologie générale et principes des mécanismes du développement</a:t>
            </a:r>
          </a:p>
          <a:p>
            <a:pPr lvl="1"/>
            <a:r>
              <a:rPr lang="fr-FR" dirty="0" smtClean="0"/>
              <a:t>Neuro-anatomie</a:t>
            </a:r>
          </a:p>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899542087"/>
              </p:ext>
            </p:extLst>
          </p:nvPr>
        </p:nvGraphicFramePr>
        <p:xfrm>
          <a:off x="179512" y="260648"/>
          <a:ext cx="8209547" cy="548640"/>
        </p:xfrm>
        <a:graphic>
          <a:graphicData uri="http://schemas.openxmlformats.org/drawingml/2006/table">
            <a:tbl>
              <a:tblPr firstRow="1" firstCol="1" bandRow="1">
                <a:tableStyleId>{5C22544A-7EE6-4342-B048-85BDC9FD1C3A}</a:tableStyleId>
              </a:tblPr>
              <a:tblGrid>
                <a:gridCol w="1308100">
                  <a:extLst>
                    <a:ext uri="{9D8B030D-6E8A-4147-A177-3AD203B41FA5}">
                      <a16:colId xmlns:a16="http://schemas.microsoft.com/office/drawing/2014/main" val="1487474382"/>
                    </a:ext>
                  </a:extLst>
                </a:gridCol>
                <a:gridCol w="1843405">
                  <a:extLst>
                    <a:ext uri="{9D8B030D-6E8A-4147-A177-3AD203B41FA5}">
                      <a16:colId xmlns:a16="http://schemas.microsoft.com/office/drawing/2014/main" val="2867663211"/>
                    </a:ext>
                  </a:extLst>
                </a:gridCol>
                <a:gridCol w="1260475">
                  <a:extLst>
                    <a:ext uri="{9D8B030D-6E8A-4147-A177-3AD203B41FA5}">
                      <a16:colId xmlns:a16="http://schemas.microsoft.com/office/drawing/2014/main" val="1706002007"/>
                    </a:ext>
                  </a:extLst>
                </a:gridCol>
                <a:gridCol w="2141383">
                  <a:extLst>
                    <a:ext uri="{9D8B030D-6E8A-4147-A177-3AD203B41FA5}">
                      <a16:colId xmlns:a16="http://schemas.microsoft.com/office/drawing/2014/main" val="3587780766"/>
                    </a:ext>
                  </a:extLst>
                </a:gridCol>
                <a:gridCol w="1656184">
                  <a:extLst>
                    <a:ext uri="{9D8B030D-6E8A-4147-A177-3AD203B41FA5}">
                      <a16:colId xmlns:a16="http://schemas.microsoft.com/office/drawing/2014/main" val="1635520829"/>
                    </a:ext>
                  </a:extLst>
                </a:gridCol>
              </a:tblGrid>
              <a:tr h="431800">
                <a:tc>
                  <a:txBody>
                    <a:bodyPr/>
                    <a:lstStyle/>
                    <a:p>
                      <a:pPr>
                        <a:spcAft>
                          <a:spcPts val="0"/>
                        </a:spcAft>
                      </a:pPr>
                      <a:r>
                        <a:rPr lang="fr-FR" sz="1200" dirty="0">
                          <a:solidFill>
                            <a:schemeClr val="tx1"/>
                          </a:solidFill>
                          <a:effectLst/>
                        </a:rPr>
                        <a:t>Neurosciences 3</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Principes généraux du </a:t>
                      </a:r>
                      <a:r>
                        <a:rPr lang="fr-FR" sz="1200" dirty="0" err="1">
                          <a:solidFill>
                            <a:schemeClr val="tx1"/>
                          </a:solidFill>
                          <a:effectLst/>
                        </a:rPr>
                        <a:t>dévelopement</a:t>
                      </a:r>
                      <a:r>
                        <a:rPr lang="fr-FR" sz="1200" dirty="0">
                          <a:solidFill>
                            <a:schemeClr val="tx1"/>
                          </a:solidFill>
                          <a:effectLst/>
                        </a:rPr>
                        <a:t> et application au SN</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M.CATALA</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Anglais (20)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P.FAURE et E.RIVIN DEL CAMPO</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extLst>
                  <a:ext uri="{0D108BD9-81ED-4DB2-BD59-A6C34878D82A}">
                    <a16:rowId xmlns:a16="http://schemas.microsoft.com/office/drawing/2014/main" val="1555086884"/>
                  </a:ext>
                </a:extLst>
              </a:tr>
            </a:tbl>
          </a:graphicData>
        </a:graphic>
      </p:graphicFrame>
    </p:spTree>
    <p:extLst>
      <p:ext uri="{BB962C8B-B14F-4D97-AF65-F5344CB8AC3E}">
        <p14:creationId xmlns:p14="http://schemas.microsoft.com/office/powerpoint/2010/main" val="3409290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23" t="15684" r="58723" b="9233"/>
          <a:stretch/>
        </p:blipFill>
        <p:spPr bwMode="auto">
          <a:xfrm>
            <a:off x="611560" y="1124744"/>
            <a:ext cx="4020810" cy="5623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au 2"/>
          <p:cNvGraphicFramePr>
            <a:graphicFrameLocks noGrp="1"/>
          </p:cNvGraphicFramePr>
          <p:nvPr>
            <p:extLst>
              <p:ext uri="{D42A27DB-BD31-4B8C-83A1-F6EECF244321}">
                <p14:modId xmlns:p14="http://schemas.microsoft.com/office/powerpoint/2010/main" val="3756335664"/>
              </p:ext>
            </p:extLst>
          </p:nvPr>
        </p:nvGraphicFramePr>
        <p:xfrm>
          <a:off x="179512" y="260648"/>
          <a:ext cx="8209547" cy="548640"/>
        </p:xfrm>
        <a:graphic>
          <a:graphicData uri="http://schemas.openxmlformats.org/drawingml/2006/table">
            <a:tbl>
              <a:tblPr firstRow="1" firstCol="1" bandRow="1">
                <a:tableStyleId>{5C22544A-7EE6-4342-B048-85BDC9FD1C3A}</a:tableStyleId>
              </a:tblPr>
              <a:tblGrid>
                <a:gridCol w="1308100">
                  <a:extLst>
                    <a:ext uri="{9D8B030D-6E8A-4147-A177-3AD203B41FA5}">
                      <a16:colId xmlns:a16="http://schemas.microsoft.com/office/drawing/2014/main" val="1487474382"/>
                    </a:ext>
                  </a:extLst>
                </a:gridCol>
                <a:gridCol w="1843405">
                  <a:extLst>
                    <a:ext uri="{9D8B030D-6E8A-4147-A177-3AD203B41FA5}">
                      <a16:colId xmlns:a16="http://schemas.microsoft.com/office/drawing/2014/main" val="2867663211"/>
                    </a:ext>
                  </a:extLst>
                </a:gridCol>
                <a:gridCol w="1260475">
                  <a:extLst>
                    <a:ext uri="{9D8B030D-6E8A-4147-A177-3AD203B41FA5}">
                      <a16:colId xmlns:a16="http://schemas.microsoft.com/office/drawing/2014/main" val="1706002007"/>
                    </a:ext>
                  </a:extLst>
                </a:gridCol>
                <a:gridCol w="2141383">
                  <a:extLst>
                    <a:ext uri="{9D8B030D-6E8A-4147-A177-3AD203B41FA5}">
                      <a16:colId xmlns:a16="http://schemas.microsoft.com/office/drawing/2014/main" val="3587780766"/>
                    </a:ext>
                  </a:extLst>
                </a:gridCol>
                <a:gridCol w="1656184">
                  <a:extLst>
                    <a:ext uri="{9D8B030D-6E8A-4147-A177-3AD203B41FA5}">
                      <a16:colId xmlns:a16="http://schemas.microsoft.com/office/drawing/2014/main" val="1635520829"/>
                    </a:ext>
                  </a:extLst>
                </a:gridCol>
              </a:tblGrid>
              <a:tr h="431800">
                <a:tc>
                  <a:txBody>
                    <a:bodyPr/>
                    <a:lstStyle/>
                    <a:p>
                      <a:pPr>
                        <a:spcAft>
                          <a:spcPts val="0"/>
                        </a:spcAft>
                      </a:pPr>
                      <a:r>
                        <a:rPr lang="fr-FR" sz="1200" dirty="0">
                          <a:solidFill>
                            <a:schemeClr val="tx1"/>
                          </a:solidFill>
                          <a:effectLst/>
                        </a:rPr>
                        <a:t>Neurosciences 3</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Principes généraux du </a:t>
                      </a:r>
                      <a:r>
                        <a:rPr lang="fr-FR" sz="1200" dirty="0" err="1">
                          <a:solidFill>
                            <a:schemeClr val="tx1"/>
                          </a:solidFill>
                          <a:effectLst/>
                        </a:rPr>
                        <a:t>dévelopement</a:t>
                      </a:r>
                      <a:r>
                        <a:rPr lang="fr-FR" sz="1200" dirty="0">
                          <a:solidFill>
                            <a:schemeClr val="tx1"/>
                          </a:solidFill>
                          <a:effectLst/>
                        </a:rPr>
                        <a:t> et application au SN</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M.CATALA</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Anglais (20)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tc>
                  <a:txBody>
                    <a:bodyPr/>
                    <a:lstStyle/>
                    <a:p>
                      <a:pPr>
                        <a:spcAft>
                          <a:spcPts val="0"/>
                        </a:spcAft>
                      </a:pPr>
                      <a:r>
                        <a:rPr lang="fr-FR" sz="1200" dirty="0">
                          <a:solidFill>
                            <a:schemeClr val="tx1"/>
                          </a:solidFill>
                          <a:effectLst/>
                        </a:rPr>
                        <a:t>P.FAURE et E.RIVIN DEL CAMPO</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00B0F0"/>
                    </a:solidFill>
                  </a:tcPr>
                </a:tc>
                <a:extLst>
                  <a:ext uri="{0D108BD9-81ED-4DB2-BD59-A6C34878D82A}">
                    <a16:rowId xmlns:a16="http://schemas.microsoft.com/office/drawing/2014/main" val="1555086884"/>
                  </a:ext>
                </a:extLst>
              </a:tr>
            </a:tbl>
          </a:graphicData>
        </a:graphic>
      </p:graphicFrame>
    </p:spTree>
    <p:extLst>
      <p:ext uri="{BB962C8B-B14F-4D97-AF65-F5344CB8AC3E}">
        <p14:creationId xmlns:p14="http://schemas.microsoft.com/office/powerpoint/2010/main" val="1551447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994" t="16754" r="9196" b="7654"/>
          <a:stretch/>
        </p:blipFill>
        <p:spPr bwMode="auto">
          <a:xfrm>
            <a:off x="71628" y="303026"/>
            <a:ext cx="4182565" cy="584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287" t="47214" r="58173" b="31457"/>
          <a:stretch/>
        </p:blipFill>
        <p:spPr bwMode="auto">
          <a:xfrm>
            <a:off x="4139953" y="2113241"/>
            <a:ext cx="4392488" cy="222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7479" t="26308" r="9947" b="55014"/>
          <a:stretch/>
        </p:blipFill>
        <p:spPr bwMode="auto">
          <a:xfrm>
            <a:off x="4231242" y="4797152"/>
            <a:ext cx="4040304" cy="1447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88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lstStyle/>
          <a:p>
            <a:r>
              <a:rPr lang="fr-FR" dirty="0" smtClean="0"/>
              <a:t>Parcours 1</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275487838"/>
              </p:ext>
            </p:extLst>
          </p:nvPr>
        </p:nvGraphicFramePr>
        <p:xfrm>
          <a:off x="323528" y="2780928"/>
          <a:ext cx="8136904" cy="576064"/>
        </p:xfrm>
        <a:graphic>
          <a:graphicData uri="http://schemas.openxmlformats.org/drawingml/2006/table">
            <a:tbl>
              <a:tblPr firstRow="1" firstCol="1" bandRow="1">
                <a:tableStyleId>{5C22544A-7EE6-4342-B048-85BDC9FD1C3A}</a:tableStyleId>
              </a:tblPr>
              <a:tblGrid>
                <a:gridCol w="1356360">
                  <a:extLst>
                    <a:ext uri="{9D8B030D-6E8A-4147-A177-3AD203B41FA5}">
                      <a16:colId xmlns:a16="http://schemas.microsoft.com/office/drawing/2014/main" val="2513609245"/>
                    </a:ext>
                  </a:extLst>
                </a:gridCol>
                <a:gridCol w="2172032">
                  <a:extLst>
                    <a:ext uri="{9D8B030D-6E8A-4147-A177-3AD203B41FA5}">
                      <a16:colId xmlns:a16="http://schemas.microsoft.com/office/drawing/2014/main" val="3648997871"/>
                    </a:ext>
                  </a:extLst>
                </a:gridCol>
                <a:gridCol w="1368152">
                  <a:extLst>
                    <a:ext uri="{9D8B030D-6E8A-4147-A177-3AD203B41FA5}">
                      <a16:colId xmlns:a16="http://schemas.microsoft.com/office/drawing/2014/main" val="1406413764"/>
                    </a:ext>
                  </a:extLst>
                </a:gridCol>
                <a:gridCol w="1728192">
                  <a:extLst>
                    <a:ext uri="{9D8B030D-6E8A-4147-A177-3AD203B41FA5}">
                      <a16:colId xmlns:a16="http://schemas.microsoft.com/office/drawing/2014/main" val="4180465868"/>
                    </a:ext>
                  </a:extLst>
                </a:gridCol>
                <a:gridCol w="1512168">
                  <a:extLst>
                    <a:ext uri="{9D8B030D-6E8A-4147-A177-3AD203B41FA5}">
                      <a16:colId xmlns:a16="http://schemas.microsoft.com/office/drawing/2014/main" val="2291448284"/>
                    </a:ext>
                  </a:extLst>
                </a:gridCol>
              </a:tblGrid>
              <a:tr h="576064">
                <a:tc>
                  <a:txBody>
                    <a:bodyPr/>
                    <a:lstStyle/>
                    <a:p>
                      <a:pPr>
                        <a:spcAft>
                          <a:spcPts val="0"/>
                        </a:spcAft>
                      </a:pPr>
                      <a:r>
                        <a:rPr lang="fr-FR" sz="1200" dirty="0">
                          <a:solidFill>
                            <a:schemeClr val="tx1"/>
                          </a:solidFill>
                          <a:effectLst/>
                        </a:rPr>
                        <a:t>Neurosciences 1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Neuro-anatomie morphologique (40 </a:t>
                      </a:r>
                      <a:r>
                        <a:rPr lang="fr-FR" sz="1200" dirty="0" err="1">
                          <a:solidFill>
                            <a:schemeClr val="tx1"/>
                          </a:solidFill>
                          <a:effectLst/>
                        </a:rPr>
                        <a:t>etu</a:t>
                      </a:r>
                      <a:r>
                        <a:rPr lang="fr-FR" sz="1200" dirty="0">
                          <a:solidFill>
                            <a:schemeClr val="tx1"/>
                          </a:solidFill>
                          <a:effectLst/>
                        </a:rPr>
                        <a: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S.DUPONT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Neurophysiologie clinique approfondie (40)</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L.NACCACHE</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extLst>
                  <a:ext uri="{0D108BD9-81ED-4DB2-BD59-A6C34878D82A}">
                    <a16:rowId xmlns:a16="http://schemas.microsoft.com/office/drawing/2014/main" val="1343193199"/>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422957489"/>
              </p:ext>
            </p:extLst>
          </p:nvPr>
        </p:nvGraphicFramePr>
        <p:xfrm>
          <a:off x="255429" y="4445962"/>
          <a:ext cx="8209547" cy="548640"/>
        </p:xfrm>
        <a:graphic>
          <a:graphicData uri="http://schemas.openxmlformats.org/drawingml/2006/table">
            <a:tbl>
              <a:tblPr firstRow="1" firstCol="1" bandRow="1">
                <a:tableStyleId>{5C22544A-7EE6-4342-B048-85BDC9FD1C3A}</a:tableStyleId>
              </a:tblPr>
              <a:tblGrid>
                <a:gridCol w="1308100">
                  <a:extLst>
                    <a:ext uri="{9D8B030D-6E8A-4147-A177-3AD203B41FA5}">
                      <a16:colId xmlns:a16="http://schemas.microsoft.com/office/drawing/2014/main" val="3218409216"/>
                    </a:ext>
                  </a:extLst>
                </a:gridCol>
                <a:gridCol w="1843405">
                  <a:extLst>
                    <a:ext uri="{9D8B030D-6E8A-4147-A177-3AD203B41FA5}">
                      <a16:colId xmlns:a16="http://schemas.microsoft.com/office/drawing/2014/main" val="1855528509"/>
                    </a:ext>
                  </a:extLst>
                </a:gridCol>
                <a:gridCol w="1260475">
                  <a:extLst>
                    <a:ext uri="{9D8B030D-6E8A-4147-A177-3AD203B41FA5}">
                      <a16:colId xmlns:a16="http://schemas.microsoft.com/office/drawing/2014/main" val="1255217653"/>
                    </a:ext>
                  </a:extLst>
                </a:gridCol>
                <a:gridCol w="2141383">
                  <a:extLst>
                    <a:ext uri="{9D8B030D-6E8A-4147-A177-3AD203B41FA5}">
                      <a16:colId xmlns:a16="http://schemas.microsoft.com/office/drawing/2014/main" val="2627203555"/>
                    </a:ext>
                  </a:extLst>
                </a:gridCol>
                <a:gridCol w="1656184">
                  <a:extLst>
                    <a:ext uri="{9D8B030D-6E8A-4147-A177-3AD203B41FA5}">
                      <a16:colId xmlns:a16="http://schemas.microsoft.com/office/drawing/2014/main" val="959940146"/>
                    </a:ext>
                  </a:extLst>
                </a:gridCol>
              </a:tblGrid>
              <a:tr h="431800">
                <a:tc>
                  <a:txBody>
                    <a:bodyPr/>
                    <a:lstStyle/>
                    <a:p>
                      <a:pPr>
                        <a:spcAft>
                          <a:spcPts val="0"/>
                        </a:spcAft>
                      </a:pPr>
                      <a:r>
                        <a:rPr lang="fr-FR" sz="1200" dirty="0">
                          <a:solidFill>
                            <a:schemeClr val="tx1"/>
                          </a:solidFill>
                          <a:effectLst/>
                        </a:rPr>
                        <a:t>Neurosciences 1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De l’expérimentation à la clinique dans les maladies neurologiques humaines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C.LUBETZKI;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Bases neurales des </a:t>
                      </a:r>
                      <a:r>
                        <a:rPr lang="fr-FR" sz="1200" dirty="0" smtClean="0">
                          <a:solidFill>
                            <a:schemeClr val="tx1"/>
                          </a:solidFill>
                          <a:effectLst/>
                        </a:rPr>
                        <a:t>comportements</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B. MILLET, A. LOHOF</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extLst>
                  <a:ext uri="{0D108BD9-81ED-4DB2-BD59-A6C34878D82A}">
                    <a16:rowId xmlns:a16="http://schemas.microsoft.com/office/drawing/2014/main" val="2265783882"/>
                  </a:ext>
                </a:extLst>
              </a:tr>
            </a:tbl>
          </a:graphicData>
        </a:graphic>
      </p:graphicFrame>
    </p:spTree>
    <p:extLst>
      <p:ext uri="{BB962C8B-B14F-4D97-AF65-F5344CB8AC3E}">
        <p14:creationId xmlns:p14="http://schemas.microsoft.com/office/powerpoint/2010/main" val="1366243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nvSpPr>
        <p:spPr bwMode="auto">
          <a:xfrm>
            <a:off x="199232" y="2065412"/>
            <a:ext cx="77930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r>
              <a:rPr lang="fr-FR" sz="2800" dirty="0" smtClean="0"/>
              <a:t>Les Objectifs</a:t>
            </a:r>
            <a:endParaRPr lang="fr-FR" sz="2800" dirty="0"/>
          </a:p>
        </p:txBody>
      </p:sp>
      <p:sp>
        <p:nvSpPr>
          <p:cNvPr id="5" name="Espace réservé du contenu 2"/>
          <p:cNvSpPr>
            <a:spLocks noGrp="1"/>
          </p:cNvSpPr>
          <p:nvPr/>
        </p:nvSpPr>
        <p:spPr bwMode="auto">
          <a:xfrm>
            <a:off x="226763" y="2636912"/>
            <a:ext cx="856895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fr-FR" sz="1800" dirty="0" smtClean="0"/>
              <a:t>Approfondissement en Neuroanatomie</a:t>
            </a:r>
          </a:p>
          <a:p>
            <a:pPr lvl="1"/>
            <a:r>
              <a:rPr lang="fr-FR" sz="1800" dirty="0" smtClean="0"/>
              <a:t>Transversal </a:t>
            </a:r>
          </a:p>
          <a:p>
            <a:pPr lvl="2"/>
            <a:r>
              <a:rPr lang="fr-FR" sz="1800" dirty="0" smtClean="0"/>
              <a:t>Clinique</a:t>
            </a:r>
          </a:p>
          <a:p>
            <a:pPr lvl="2"/>
            <a:r>
              <a:rPr lang="fr-FR" sz="1800" dirty="0" smtClean="0"/>
              <a:t>Imagerie</a:t>
            </a:r>
          </a:p>
          <a:p>
            <a:pPr lvl="2"/>
            <a:r>
              <a:rPr lang="fr-FR" sz="1800" dirty="0" smtClean="0"/>
              <a:t>Recherche</a:t>
            </a:r>
          </a:p>
          <a:p>
            <a:r>
              <a:rPr lang="fr-FR" sz="1800" dirty="0"/>
              <a:t>Acquisition de bonnes méthodes</a:t>
            </a:r>
          </a:p>
          <a:p>
            <a:pPr lvl="1"/>
            <a:r>
              <a:rPr lang="fr-FR" sz="1800" dirty="0"/>
              <a:t>Recherche documentaire</a:t>
            </a:r>
          </a:p>
          <a:p>
            <a:pPr lvl="1"/>
            <a:r>
              <a:rPr lang="fr-FR" sz="1800" dirty="0"/>
              <a:t>Gestion de </a:t>
            </a:r>
            <a:r>
              <a:rPr lang="fr-FR" sz="1800" dirty="0" smtClean="0"/>
              <a:t>bibliographie</a:t>
            </a:r>
          </a:p>
          <a:p>
            <a:pPr lvl="1"/>
            <a:r>
              <a:rPr lang="fr-FR" sz="1800" dirty="0"/>
              <a:t>Gestion de mémoires </a:t>
            </a:r>
            <a:endParaRPr lang="fr-FR" sz="1800" dirty="0" smtClean="0"/>
          </a:p>
          <a:p>
            <a:pPr lvl="1"/>
            <a:r>
              <a:rPr lang="fr-FR" sz="1800" dirty="0" smtClean="0"/>
              <a:t>Gestion </a:t>
            </a:r>
            <a:r>
              <a:rPr lang="fr-FR" sz="1800" dirty="0"/>
              <a:t>de présentations orales</a:t>
            </a:r>
          </a:p>
          <a:p>
            <a:pPr lvl="1"/>
            <a:endParaRPr lang="fr-FR" sz="1800" dirty="0"/>
          </a:p>
        </p:txBody>
      </p:sp>
      <p:sp>
        <p:nvSpPr>
          <p:cNvPr id="6" name="Titre 1"/>
          <p:cNvSpPr>
            <a:spLocks noGrp="1"/>
          </p:cNvSpPr>
          <p:nvPr>
            <p:ph type="title"/>
          </p:nvPr>
        </p:nvSpPr>
        <p:spPr>
          <a:xfrm>
            <a:off x="199232" y="727610"/>
            <a:ext cx="8229600" cy="864096"/>
          </a:xfrm>
        </p:spPr>
        <p:txBody>
          <a:bodyPr/>
          <a:lstStyle/>
          <a:p>
            <a:r>
              <a:rPr lang="fr-FR" dirty="0" smtClean="0"/>
              <a:t>Neuro-anatomie morphologique</a:t>
            </a:r>
            <a:endParaRPr lang="fr-FR" dirty="0"/>
          </a:p>
        </p:txBody>
      </p:sp>
      <p:sp>
        <p:nvSpPr>
          <p:cNvPr id="7" name="Espace réservé du contenu 2"/>
          <p:cNvSpPr>
            <a:spLocks noGrp="1"/>
          </p:cNvSpPr>
          <p:nvPr>
            <p:ph idx="1"/>
          </p:nvPr>
        </p:nvSpPr>
        <p:spPr>
          <a:xfrm>
            <a:off x="199232" y="1521055"/>
            <a:ext cx="8229600" cy="676672"/>
          </a:xfrm>
        </p:spPr>
        <p:txBody>
          <a:bodyPr>
            <a:normAutofit/>
          </a:bodyPr>
          <a:lstStyle/>
          <a:p>
            <a:r>
              <a:rPr lang="fr-FR" sz="2400" dirty="0" smtClean="0"/>
              <a:t>Responsable: Pr S Dupont</a:t>
            </a:r>
            <a:endParaRPr lang="fr-FR" sz="2400" dirty="0"/>
          </a:p>
        </p:txBody>
      </p:sp>
      <p:graphicFrame>
        <p:nvGraphicFramePr>
          <p:cNvPr id="2" name="Tableau 1"/>
          <p:cNvGraphicFramePr>
            <a:graphicFrameLocks noGrp="1"/>
          </p:cNvGraphicFramePr>
          <p:nvPr>
            <p:extLst>
              <p:ext uri="{D42A27DB-BD31-4B8C-83A1-F6EECF244321}">
                <p14:modId xmlns:p14="http://schemas.microsoft.com/office/powerpoint/2010/main" val="2003379538"/>
              </p:ext>
            </p:extLst>
          </p:nvPr>
        </p:nvGraphicFramePr>
        <p:xfrm>
          <a:off x="27298" y="103868"/>
          <a:ext cx="8136904" cy="576064"/>
        </p:xfrm>
        <a:graphic>
          <a:graphicData uri="http://schemas.openxmlformats.org/drawingml/2006/table">
            <a:tbl>
              <a:tblPr firstRow="1" firstCol="1" bandRow="1">
                <a:tableStyleId>{5C22544A-7EE6-4342-B048-85BDC9FD1C3A}</a:tableStyleId>
              </a:tblPr>
              <a:tblGrid>
                <a:gridCol w="1356360">
                  <a:extLst>
                    <a:ext uri="{9D8B030D-6E8A-4147-A177-3AD203B41FA5}">
                      <a16:colId xmlns:a16="http://schemas.microsoft.com/office/drawing/2014/main" val="2513609245"/>
                    </a:ext>
                  </a:extLst>
                </a:gridCol>
                <a:gridCol w="2172032">
                  <a:extLst>
                    <a:ext uri="{9D8B030D-6E8A-4147-A177-3AD203B41FA5}">
                      <a16:colId xmlns:a16="http://schemas.microsoft.com/office/drawing/2014/main" val="3648997871"/>
                    </a:ext>
                  </a:extLst>
                </a:gridCol>
                <a:gridCol w="1368152">
                  <a:extLst>
                    <a:ext uri="{9D8B030D-6E8A-4147-A177-3AD203B41FA5}">
                      <a16:colId xmlns:a16="http://schemas.microsoft.com/office/drawing/2014/main" val="1406413764"/>
                    </a:ext>
                  </a:extLst>
                </a:gridCol>
                <a:gridCol w="1728192">
                  <a:extLst>
                    <a:ext uri="{9D8B030D-6E8A-4147-A177-3AD203B41FA5}">
                      <a16:colId xmlns:a16="http://schemas.microsoft.com/office/drawing/2014/main" val="4180465868"/>
                    </a:ext>
                  </a:extLst>
                </a:gridCol>
                <a:gridCol w="1512168">
                  <a:extLst>
                    <a:ext uri="{9D8B030D-6E8A-4147-A177-3AD203B41FA5}">
                      <a16:colId xmlns:a16="http://schemas.microsoft.com/office/drawing/2014/main" val="2291448284"/>
                    </a:ext>
                  </a:extLst>
                </a:gridCol>
              </a:tblGrid>
              <a:tr h="576064">
                <a:tc>
                  <a:txBody>
                    <a:bodyPr/>
                    <a:lstStyle/>
                    <a:p>
                      <a:pPr>
                        <a:spcAft>
                          <a:spcPts val="0"/>
                        </a:spcAft>
                      </a:pPr>
                      <a:r>
                        <a:rPr lang="fr-FR" sz="1200" dirty="0">
                          <a:solidFill>
                            <a:schemeClr val="tx1"/>
                          </a:solidFill>
                          <a:effectLst/>
                        </a:rPr>
                        <a:t>Neurosciences 1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Neuro-anatomie morphologique (40 </a:t>
                      </a:r>
                      <a:r>
                        <a:rPr lang="fr-FR" sz="1200" dirty="0" err="1">
                          <a:solidFill>
                            <a:schemeClr val="tx1"/>
                          </a:solidFill>
                          <a:effectLst/>
                        </a:rPr>
                        <a:t>etu</a:t>
                      </a:r>
                      <a:r>
                        <a:rPr lang="fr-FR" sz="1200" dirty="0">
                          <a:solidFill>
                            <a:schemeClr val="tx1"/>
                          </a:solidFill>
                          <a:effectLst/>
                        </a:rPr>
                        <a: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S.DUPONT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Neurophysiologie clinique approfondie (40)</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L.NACCACHE</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extLst>
                  <a:ext uri="{0D108BD9-81ED-4DB2-BD59-A6C34878D82A}">
                    <a16:rowId xmlns:a16="http://schemas.microsoft.com/office/drawing/2014/main" val="1343193199"/>
                  </a:ext>
                </a:extLst>
              </a:tr>
            </a:tbl>
          </a:graphicData>
        </a:graphic>
      </p:graphicFrame>
    </p:spTree>
    <p:extLst>
      <p:ext uri="{BB962C8B-B14F-4D97-AF65-F5344CB8AC3E}">
        <p14:creationId xmlns:p14="http://schemas.microsoft.com/office/powerpoint/2010/main" val="4077335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907846081"/>
              </p:ext>
            </p:extLst>
          </p:nvPr>
        </p:nvGraphicFramePr>
        <p:xfrm>
          <a:off x="23069" y="0"/>
          <a:ext cx="4652353" cy="6821140"/>
        </p:xfrm>
        <a:graphic>
          <a:graphicData uri="http://schemas.openxmlformats.org/drawingml/2006/table">
            <a:tbl>
              <a:tblPr firstRow="1" firstCol="1" lastRow="1" lastCol="1" bandRow="1" bandCol="1">
                <a:tableStyleId>{5C22544A-7EE6-4342-B048-85BDC9FD1C3A}</a:tableStyleId>
              </a:tblPr>
              <a:tblGrid>
                <a:gridCol w="1005130">
                  <a:extLst>
                    <a:ext uri="{9D8B030D-6E8A-4147-A177-3AD203B41FA5}">
                      <a16:colId xmlns:a16="http://schemas.microsoft.com/office/drawing/2014/main" val="20000"/>
                    </a:ext>
                  </a:extLst>
                </a:gridCol>
                <a:gridCol w="908274">
                  <a:extLst>
                    <a:ext uri="{9D8B030D-6E8A-4147-A177-3AD203B41FA5}">
                      <a16:colId xmlns:a16="http://schemas.microsoft.com/office/drawing/2014/main" val="20001"/>
                    </a:ext>
                  </a:extLst>
                </a:gridCol>
                <a:gridCol w="2522925">
                  <a:extLst>
                    <a:ext uri="{9D8B030D-6E8A-4147-A177-3AD203B41FA5}">
                      <a16:colId xmlns:a16="http://schemas.microsoft.com/office/drawing/2014/main" val="20002"/>
                    </a:ext>
                  </a:extLst>
                </a:gridCol>
                <a:gridCol w="72008">
                  <a:extLst>
                    <a:ext uri="{9D8B030D-6E8A-4147-A177-3AD203B41FA5}">
                      <a16:colId xmlns:a16="http://schemas.microsoft.com/office/drawing/2014/main" val="3763103965"/>
                    </a:ext>
                  </a:extLst>
                </a:gridCol>
                <a:gridCol w="92979">
                  <a:extLst>
                    <a:ext uri="{9D8B030D-6E8A-4147-A177-3AD203B41FA5}">
                      <a16:colId xmlns:a16="http://schemas.microsoft.com/office/drawing/2014/main" val="2042056288"/>
                    </a:ext>
                  </a:extLst>
                </a:gridCol>
                <a:gridCol w="51037">
                  <a:extLst>
                    <a:ext uri="{9D8B030D-6E8A-4147-A177-3AD203B41FA5}">
                      <a16:colId xmlns:a16="http://schemas.microsoft.com/office/drawing/2014/main" val="20004"/>
                    </a:ext>
                  </a:extLst>
                </a:gridCol>
              </a:tblGrid>
              <a:tr h="170381">
                <a:tc>
                  <a:txBody>
                    <a:bodyPr/>
                    <a:lstStyle/>
                    <a:p>
                      <a:pPr marR="725805" algn="ctr">
                        <a:lnSpc>
                          <a:spcPts val="1300"/>
                        </a:lnSpc>
                        <a:spcAft>
                          <a:spcPts val="0"/>
                        </a:spcAft>
                      </a:pPr>
                      <a:r>
                        <a:rPr lang="en-US" sz="600" spc="-5" dirty="0">
                          <a:effectLst/>
                        </a:rPr>
                        <a:t>D</a:t>
                      </a:r>
                      <a:r>
                        <a:rPr lang="en-US" sz="600" dirty="0">
                          <a:effectLst/>
                        </a:rPr>
                        <a:t>ate</a:t>
                      </a:r>
                      <a:endParaRPr lang="fr-FR" sz="600" dirty="0">
                        <a:effectLst/>
                        <a:latin typeface="Calibri"/>
                        <a:ea typeface="Calibri"/>
                        <a:cs typeface="Times New Roman"/>
                      </a:endParaRPr>
                    </a:p>
                  </a:txBody>
                  <a:tcPr marL="0" marR="0" marT="0" marB="0"/>
                </a:tc>
                <a:tc>
                  <a:txBody>
                    <a:bodyPr/>
                    <a:lstStyle/>
                    <a:p>
                      <a:pPr marL="278130">
                        <a:lnSpc>
                          <a:spcPts val="1300"/>
                        </a:lnSpc>
                        <a:spcAft>
                          <a:spcPts val="0"/>
                        </a:spcAft>
                      </a:pPr>
                      <a:r>
                        <a:rPr lang="en-US" sz="600" spc="-5">
                          <a:effectLst/>
                        </a:rPr>
                        <a:t>H</a:t>
                      </a:r>
                      <a:r>
                        <a:rPr lang="en-US" sz="600" spc="5">
                          <a:effectLst/>
                        </a:rPr>
                        <a:t>o</a:t>
                      </a:r>
                      <a:r>
                        <a:rPr lang="en-US" sz="600" spc="-5">
                          <a:effectLst/>
                        </a:rPr>
                        <a:t>r</a:t>
                      </a:r>
                      <a:r>
                        <a:rPr lang="en-US" sz="600">
                          <a:effectLst/>
                        </a:rPr>
                        <a:t>ai</a:t>
                      </a:r>
                      <a:r>
                        <a:rPr lang="en-US" sz="600" spc="-5">
                          <a:effectLst/>
                        </a:rPr>
                        <a:t>r</a:t>
                      </a:r>
                      <a:r>
                        <a:rPr lang="en-US" sz="600">
                          <a:effectLst/>
                        </a:rPr>
                        <a:t>e</a:t>
                      </a:r>
                      <a:endParaRPr lang="fr-FR" sz="600">
                        <a:effectLst/>
                        <a:latin typeface="Calibri"/>
                        <a:ea typeface="Calibri"/>
                        <a:cs typeface="Times New Roman"/>
                      </a:endParaRPr>
                    </a:p>
                  </a:txBody>
                  <a:tcPr marL="0" marR="0" marT="0" marB="0"/>
                </a:tc>
                <a:tc>
                  <a:txBody>
                    <a:bodyPr/>
                    <a:lstStyle/>
                    <a:p>
                      <a:pPr marL="773430">
                        <a:lnSpc>
                          <a:spcPts val="1300"/>
                        </a:lnSpc>
                        <a:spcAft>
                          <a:spcPts val="0"/>
                        </a:spcAft>
                      </a:pPr>
                      <a:r>
                        <a:rPr lang="en-US" sz="600" spc="-15" dirty="0" err="1">
                          <a:effectLst/>
                        </a:rPr>
                        <a:t>I</a:t>
                      </a:r>
                      <a:r>
                        <a:rPr lang="en-US" sz="600" spc="5" dirty="0" err="1">
                          <a:effectLst/>
                        </a:rPr>
                        <a:t>n</a:t>
                      </a:r>
                      <a:r>
                        <a:rPr lang="en-US" sz="600" dirty="0" err="1">
                          <a:effectLst/>
                        </a:rPr>
                        <a:t>tit</a:t>
                      </a:r>
                      <a:r>
                        <a:rPr lang="en-US" sz="600" spc="5" dirty="0" err="1">
                          <a:effectLst/>
                        </a:rPr>
                        <a:t>u</a:t>
                      </a:r>
                      <a:r>
                        <a:rPr lang="en-US" sz="600" dirty="0" err="1">
                          <a:effectLst/>
                        </a:rPr>
                        <a:t>lé</a:t>
                      </a:r>
                      <a:r>
                        <a:rPr lang="en-US" sz="600" spc="35" dirty="0">
                          <a:effectLst/>
                        </a:rPr>
                        <a:t> </a:t>
                      </a:r>
                      <a:r>
                        <a:rPr lang="en-US" sz="600" dirty="0" err="1">
                          <a:effectLst/>
                        </a:rPr>
                        <a:t>c</a:t>
                      </a:r>
                      <a:r>
                        <a:rPr lang="en-US" sz="600" spc="5" dirty="0" err="1">
                          <a:effectLst/>
                        </a:rPr>
                        <a:t>o</a:t>
                      </a:r>
                      <a:r>
                        <a:rPr lang="en-US" sz="600" spc="15" dirty="0" err="1">
                          <a:effectLst/>
                        </a:rPr>
                        <a:t>u</a:t>
                      </a:r>
                      <a:r>
                        <a:rPr lang="en-US" sz="600" spc="-5" dirty="0" err="1">
                          <a:effectLst/>
                        </a:rPr>
                        <a:t>r</a:t>
                      </a:r>
                      <a:r>
                        <a:rPr lang="en-US" sz="600" dirty="0" err="1">
                          <a:effectLst/>
                        </a:rPr>
                        <a:t>s</a:t>
                      </a:r>
                      <a:endParaRPr lang="fr-FR" sz="600" dirty="0">
                        <a:effectLst/>
                        <a:latin typeface="Calibri"/>
                        <a:ea typeface="Calibri"/>
                        <a:cs typeface="Times New Roman"/>
                      </a:endParaRPr>
                    </a:p>
                  </a:txBody>
                  <a:tcPr marL="0" marR="0" marT="0" marB="0"/>
                </a:tc>
                <a:tc gridSpan="3">
                  <a:txBody>
                    <a:bodyPr/>
                    <a:lstStyle/>
                    <a:p>
                      <a:endParaRPr lang="fr-FR" dirty="0"/>
                    </a:p>
                  </a:txBody>
                  <a:tcPr marL="0" marR="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354480">
                <a:tc>
                  <a:txBody>
                    <a:bodyPr/>
                    <a:lstStyle/>
                    <a:p>
                      <a:pPr algn="ctr">
                        <a:lnSpc>
                          <a:spcPct val="115000"/>
                        </a:lnSpc>
                        <a:spcAft>
                          <a:spcPts val="1000"/>
                        </a:spcAft>
                      </a:pPr>
                      <a:r>
                        <a:rPr lang="fr-FR" sz="600" spc="35">
                          <a:effectLst/>
                        </a:rPr>
                        <a:t>Lundi 5 Décembre</a:t>
                      </a:r>
                      <a:r>
                        <a:rPr lang="fr-FR" sz="600" spc="55">
                          <a:effectLst/>
                        </a:rPr>
                        <a:t> </a:t>
                      </a:r>
                      <a:r>
                        <a:rPr lang="fr-FR" sz="600" spc="-10">
                          <a:effectLst/>
                        </a:rPr>
                        <a:t>22 </a:t>
                      </a:r>
                      <a:endParaRPr lang="fr-FR" sz="600">
                        <a:effectLst/>
                      </a:endParaRPr>
                    </a:p>
                    <a:p>
                      <a:pPr algn="ctr">
                        <a:lnSpc>
                          <a:spcPct val="115000"/>
                        </a:lnSpc>
                        <a:spcAft>
                          <a:spcPts val="0"/>
                        </a:spcAft>
                      </a:pPr>
                      <a:r>
                        <a:rPr lang="fr-FR" sz="600" spc="-10">
                          <a:effectLst/>
                        </a:rPr>
                        <a:t> </a:t>
                      </a:r>
                      <a:endParaRPr lang="fr-FR" sz="600">
                        <a:effectLst/>
                      </a:endParaRPr>
                    </a:p>
                    <a:p>
                      <a:pPr algn="ctr">
                        <a:lnSpc>
                          <a:spcPct val="115000"/>
                        </a:lnSpc>
                        <a:spcAft>
                          <a:spcPts val="0"/>
                        </a:spcAft>
                      </a:pPr>
                      <a:r>
                        <a:rPr lang="fr-FR" sz="600" spc="-10">
                          <a:effectLst/>
                        </a:rPr>
                        <a:t>Salle </a:t>
                      </a:r>
                      <a:endParaRPr lang="fr-FR" sz="600">
                        <a:effectLst/>
                      </a:endParaRPr>
                    </a:p>
                    <a:p>
                      <a:pPr algn="ctr">
                        <a:lnSpc>
                          <a:spcPct val="115000"/>
                        </a:lnSpc>
                        <a:spcAft>
                          <a:spcPts val="0"/>
                        </a:spcAft>
                      </a:pPr>
                      <a:r>
                        <a:rPr lang="fr-FR" sz="600" spc="-10">
                          <a:effectLst/>
                        </a:rPr>
                        <a:t>Informatique 218</a:t>
                      </a:r>
                      <a:endParaRPr lang="fr-FR" sz="600">
                        <a:effectLst/>
                      </a:endParaRPr>
                    </a:p>
                    <a:p>
                      <a:pPr algn="ctr">
                        <a:lnSpc>
                          <a:spcPct val="115000"/>
                        </a:lnSpc>
                        <a:spcAft>
                          <a:spcPts val="1000"/>
                        </a:spcAft>
                      </a:pPr>
                      <a:r>
                        <a:rPr lang="fr-FR" sz="600" spc="-10">
                          <a:effectLst/>
                        </a:rPr>
                        <a:t> </a:t>
                      </a:r>
                      <a:endParaRPr lang="fr-FR" sz="600">
                        <a:effectLst/>
                      </a:endParaRPr>
                    </a:p>
                    <a:p>
                      <a:pPr algn="ctr">
                        <a:lnSpc>
                          <a:spcPct val="115000"/>
                        </a:lnSpc>
                        <a:spcAft>
                          <a:spcPts val="0"/>
                        </a:spcAft>
                      </a:pPr>
                      <a:r>
                        <a:rPr lang="fr-FR" sz="600" spc="-10">
                          <a:effectLst/>
                        </a:rPr>
                        <a:t> </a:t>
                      </a:r>
                      <a:endParaRPr lang="fr-FR" sz="600">
                        <a:effectLst/>
                      </a:endParaRPr>
                    </a:p>
                    <a:p>
                      <a:pPr algn="ctr">
                        <a:lnSpc>
                          <a:spcPct val="115000"/>
                        </a:lnSpc>
                        <a:spcAft>
                          <a:spcPts val="0"/>
                        </a:spcAft>
                      </a:pPr>
                      <a:r>
                        <a:rPr lang="fr-FR" sz="600">
                          <a:effectLst/>
                        </a:rPr>
                        <a:t> </a:t>
                      </a:r>
                      <a:endParaRPr lang="fr-FR" sz="600">
                        <a:effectLst/>
                        <a:latin typeface="Calibri"/>
                        <a:ea typeface="Calibri"/>
                        <a:cs typeface="Times New Roman"/>
                      </a:endParaRPr>
                    </a:p>
                  </a:txBody>
                  <a:tcPr marL="0" marR="0" marT="0" marB="0"/>
                </a:tc>
                <a:tc>
                  <a:txBody>
                    <a:bodyPr/>
                    <a:lstStyle/>
                    <a:p>
                      <a:pPr algn="ctr">
                        <a:lnSpc>
                          <a:spcPts val="1200"/>
                        </a:lnSpc>
                        <a:spcBef>
                          <a:spcPts val="10"/>
                        </a:spcBef>
                        <a:spcAft>
                          <a:spcPts val="0"/>
                        </a:spcAft>
                      </a:pPr>
                      <a:r>
                        <a:rPr lang="fr-FR" sz="1200" spc="5" dirty="0">
                          <a:effectLst/>
                        </a:rPr>
                        <a:t>9h0</a:t>
                      </a:r>
                      <a:r>
                        <a:rPr lang="fr-FR" sz="1200" dirty="0">
                          <a:effectLst/>
                        </a:rPr>
                        <a:t>0</a:t>
                      </a:r>
                      <a:r>
                        <a:rPr lang="fr-FR" sz="1200" spc="45" dirty="0">
                          <a:effectLst/>
                        </a:rPr>
                        <a:t> </a:t>
                      </a:r>
                      <a:r>
                        <a:rPr lang="fr-FR" sz="1200" dirty="0">
                          <a:effectLst/>
                        </a:rPr>
                        <a:t>à</a:t>
                      </a:r>
                      <a:r>
                        <a:rPr lang="fr-FR" sz="1200" spc="15" dirty="0">
                          <a:effectLst/>
                        </a:rPr>
                        <a:t> 10</a:t>
                      </a:r>
                      <a:r>
                        <a:rPr lang="fr-FR" sz="1200" spc="5" dirty="0">
                          <a:effectLst/>
                        </a:rPr>
                        <a:t>h00</a:t>
                      </a:r>
                      <a:endParaRPr lang="fr-FR" sz="1200" dirty="0">
                        <a:effectLst/>
                      </a:endParaRPr>
                    </a:p>
                    <a:p>
                      <a:pPr algn="ctr">
                        <a:lnSpc>
                          <a:spcPts val="1200"/>
                        </a:lnSpc>
                        <a:spcBef>
                          <a:spcPts val="10"/>
                        </a:spcBef>
                        <a:spcAft>
                          <a:spcPts val="0"/>
                        </a:spcAft>
                      </a:pPr>
                      <a:r>
                        <a:rPr lang="fr-FR" sz="1200" spc="5" dirty="0">
                          <a:effectLst/>
                        </a:rPr>
                        <a:t> </a:t>
                      </a:r>
                      <a:endParaRPr lang="fr-FR" sz="1200" dirty="0">
                        <a:effectLst/>
                      </a:endParaRPr>
                    </a:p>
                    <a:p>
                      <a:pPr algn="ctr">
                        <a:lnSpc>
                          <a:spcPts val="1200"/>
                        </a:lnSpc>
                        <a:spcBef>
                          <a:spcPts val="10"/>
                        </a:spcBef>
                        <a:spcAft>
                          <a:spcPts val="0"/>
                        </a:spcAft>
                      </a:pPr>
                      <a:r>
                        <a:rPr lang="fr-FR" sz="1200" spc="-10" dirty="0">
                          <a:effectLst/>
                        </a:rPr>
                        <a:t> </a:t>
                      </a:r>
                      <a:endParaRPr lang="fr-FR" sz="1200" dirty="0">
                        <a:effectLst/>
                      </a:endParaRPr>
                    </a:p>
                    <a:p>
                      <a:pPr algn="ctr">
                        <a:lnSpc>
                          <a:spcPts val="1200"/>
                        </a:lnSpc>
                        <a:spcBef>
                          <a:spcPts val="10"/>
                        </a:spcBef>
                        <a:spcAft>
                          <a:spcPts val="0"/>
                        </a:spcAft>
                      </a:pPr>
                      <a:r>
                        <a:rPr lang="fr-FR" sz="1200" spc="-10" dirty="0">
                          <a:effectLst/>
                        </a:rPr>
                        <a:t> </a:t>
                      </a:r>
                      <a:endParaRPr lang="fr-FR" sz="1200" dirty="0">
                        <a:effectLst/>
                      </a:endParaRPr>
                    </a:p>
                    <a:p>
                      <a:pPr algn="ctr">
                        <a:lnSpc>
                          <a:spcPts val="1200"/>
                        </a:lnSpc>
                        <a:spcBef>
                          <a:spcPts val="10"/>
                        </a:spcBef>
                        <a:spcAft>
                          <a:spcPts val="0"/>
                        </a:spcAft>
                      </a:pPr>
                      <a:r>
                        <a:rPr lang="fr-FR" sz="1200" spc="-10" dirty="0">
                          <a:effectLst/>
                        </a:rPr>
                        <a:t>10h0</a:t>
                      </a:r>
                      <a:r>
                        <a:rPr lang="fr-FR" sz="1200" dirty="0">
                          <a:effectLst/>
                        </a:rPr>
                        <a:t>0</a:t>
                      </a:r>
                      <a:r>
                        <a:rPr lang="fr-FR" sz="1200" spc="55" dirty="0">
                          <a:effectLst/>
                        </a:rPr>
                        <a:t> </a:t>
                      </a:r>
                      <a:r>
                        <a:rPr lang="fr-FR" sz="1200" dirty="0">
                          <a:effectLst/>
                        </a:rPr>
                        <a:t>à</a:t>
                      </a:r>
                      <a:r>
                        <a:rPr lang="fr-FR" sz="1200" spc="25" dirty="0">
                          <a:effectLst/>
                        </a:rPr>
                        <a:t> </a:t>
                      </a:r>
                      <a:r>
                        <a:rPr lang="fr-FR" sz="1200" spc="-20" dirty="0">
                          <a:effectLst/>
                        </a:rPr>
                        <a:t>13</a:t>
                      </a:r>
                      <a:r>
                        <a:rPr lang="fr-FR" sz="1200" spc="5" dirty="0">
                          <a:effectLst/>
                        </a:rPr>
                        <a:t>h0</a:t>
                      </a:r>
                      <a:r>
                        <a:rPr lang="fr-FR" sz="1200" dirty="0">
                          <a:effectLst/>
                        </a:rPr>
                        <a:t>0</a:t>
                      </a:r>
                      <a:endParaRPr lang="fr-FR" sz="1200" dirty="0">
                        <a:effectLst/>
                        <a:latin typeface="Calibri"/>
                        <a:ea typeface="Calibri"/>
                        <a:cs typeface="Times New Roman"/>
                      </a:endParaRPr>
                    </a:p>
                  </a:txBody>
                  <a:tcPr marL="0" marR="0" marT="0" marB="0"/>
                </a:tc>
                <a:tc>
                  <a:txBody>
                    <a:bodyPr/>
                    <a:lstStyle/>
                    <a:p>
                      <a:pPr>
                        <a:lnSpc>
                          <a:spcPts val="1200"/>
                        </a:lnSpc>
                        <a:spcBef>
                          <a:spcPts val="10"/>
                        </a:spcBef>
                        <a:spcAft>
                          <a:spcPts val="0"/>
                        </a:spcAft>
                      </a:pPr>
                      <a:r>
                        <a:rPr lang="fr-FR" sz="1200" b="1" spc="-10" dirty="0">
                          <a:effectLst/>
                        </a:rPr>
                        <a:t> P</a:t>
                      </a:r>
                      <a:r>
                        <a:rPr lang="fr-FR" sz="1200" b="1" dirty="0">
                          <a:effectLst/>
                        </a:rPr>
                        <a:t>r</a:t>
                      </a:r>
                      <a:r>
                        <a:rPr lang="fr-FR" sz="1200" b="1" spc="5" dirty="0">
                          <a:effectLst/>
                        </a:rPr>
                        <a:t>é</a:t>
                      </a:r>
                      <a:r>
                        <a:rPr lang="fr-FR" sz="1200" b="1" dirty="0">
                          <a:effectLst/>
                        </a:rPr>
                        <a:t>s</a:t>
                      </a:r>
                      <a:r>
                        <a:rPr lang="fr-FR" sz="1200" b="1" spc="-10" dirty="0">
                          <a:effectLst/>
                        </a:rPr>
                        <a:t>e</a:t>
                      </a:r>
                      <a:r>
                        <a:rPr lang="fr-FR" sz="1200" b="1" spc="5" dirty="0">
                          <a:effectLst/>
                        </a:rPr>
                        <a:t>n</a:t>
                      </a:r>
                      <a:r>
                        <a:rPr lang="fr-FR" sz="1200" b="1" dirty="0">
                          <a:effectLst/>
                        </a:rPr>
                        <a:t>t</a:t>
                      </a:r>
                      <a:r>
                        <a:rPr lang="fr-FR" sz="1200" b="1" spc="-10" dirty="0">
                          <a:effectLst/>
                        </a:rPr>
                        <a:t>a</a:t>
                      </a:r>
                      <a:r>
                        <a:rPr lang="fr-FR" sz="1200" b="1" spc="15" dirty="0">
                          <a:effectLst/>
                        </a:rPr>
                        <a:t>t</a:t>
                      </a:r>
                      <a:r>
                        <a:rPr lang="fr-FR" sz="1200" b="1" spc="-10" dirty="0">
                          <a:effectLst/>
                        </a:rPr>
                        <a:t>i</a:t>
                      </a:r>
                      <a:r>
                        <a:rPr lang="fr-FR" sz="1200" b="1" spc="5" dirty="0">
                          <a:effectLst/>
                        </a:rPr>
                        <a:t>o</a:t>
                      </a:r>
                      <a:r>
                        <a:rPr lang="fr-FR" sz="1200" b="1" dirty="0">
                          <a:effectLst/>
                        </a:rPr>
                        <a:t>n</a:t>
                      </a:r>
                      <a:r>
                        <a:rPr lang="fr-FR" sz="1200" b="1" spc="110" dirty="0">
                          <a:effectLst/>
                        </a:rPr>
                        <a:t> </a:t>
                      </a:r>
                      <a:r>
                        <a:rPr lang="fr-FR" sz="1200" b="1" spc="-10" dirty="0">
                          <a:effectLst/>
                        </a:rPr>
                        <a:t>e</a:t>
                      </a:r>
                      <a:r>
                        <a:rPr lang="fr-FR" sz="1200" b="1" dirty="0">
                          <a:effectLst/>
                        </a:rPr>
                        <a:t>t</a:t>
                      </a:r>
                      <a:r>
                        <a:rPr lang="fr-FR" sz="1200" b="1" spc="20" dirty="0">
                          <a:effectLst/>
                        </a:rPr>
                        <a:t> </a:t>
                      </a:r>
                      <a:r>
                        <a:rPr lang="fr-FR" sz="1200" b="1" dirty="0">
                          <a:effectLst/>
                        </a:rPr>
                        <a:t>r</a:t>
                      </a:r>
                      <a:r>
                        <a:rPr lang="fr-FR" sz="1200" b="1" spc="5" dirty="0">
                          <a:effectLst/>
                        </a:rPr>
                        <a:t>é</a:t>
                      </a:r>
                      <a:r>
                        <a:rPr lang="fr-FR" sz="1200" b="1" spc="-10" dirty="0">
                          <a:effectLst/>
                        </a:rPr>
                        <a:t>pa</a:t>
                      </a:r>
                      <a:r>
                        <a:rPr lang="fr-FR" sz="1200" b="1" dirty="0">
                          <a:effectLst/>
                        </a:rPr>
                        <a:t>rti</a:t>
                      </a:r>
                      <a:r>
                        <a:rPr lang="fr-FR" sz="1200" b="1" spc="-10" dirty="0">
                          <a:effectLst/>
                        </a:rPr>
                        <a:t>t</a:t>
                      </a:r>
                      <a:r>
                        <a:rPr lang="fr-FR" sz="1200" b="1" spc="15" dirty="0">
                          <a:effectLst/>
                        </a:rPr>
                        <a:t>i</a:t>
                      </a:r>
                      <a:r>
                        <a:rPr lang="fr-FR" sz="1200" b="1" spc="-10" dirty="0">
                          <a:effectLst/>
                        </a:rPr>
                        <a:t>o</a:t>
                      </a:r>
                      <a:r>
                        <a:rPr lang="fr-FR" sz="1200" b="1" dirty="0">
                          <a:effectLst/>
                        </a:rPr>
                        <a:t>n</a:t>
                      </a:r>
                      <a:r>
                        <a:rPr lang="fr-FR" sz="1200" b="1" spc="100" dirty="0">
                          <a:effectLst/>
                        </a:rPr>
                        <a:t> </a:t>
                      </a:r>
                      <a:r>
                        <a:rPr lang="fr-FR" sz="1200" b="1" spc="-20" dirty="0">
                          <a:effectLst/>
                        </a:rPr>
                        <a:t>d</a:t>
                      </a:r>
                      <a:r>
                        <a:rPr lang="fr-FR" sz="1200" b="1" spc="5" dirty="0">
                          <a:effectLst/>
                        </a:rPr>
                        <a:t>e</a:t>
                      </a:r>
                      <a:r>
                        <a:rPr lang="fr-FR" sz="1200" b="1" dirty="0">
                          <a:effectLst/>
                        </a:rPr>
                        <a:t>s</a:t>
                      </a:r>
                      <a:r>
                        <a:rPr lang="fr-FR" sz="1200" b="1" spc="45" dirty="0">
                          <a:effectLst/>
                        </a:rPr>
                        <a:t>   </a:t>
                      </a:r>
                      <a:r>
                        <a:rPr lang="fr-FR" sz="1200" b="1" dirty="0">
                          <a:effectLst/>
                        </a:rPr>
                        <a:t>s</a:t>
                      </a:r>
                      <a:r>
                        <a:rPr lang="fr-FR" sz="1200" b="1" spc="-10" dirty="0">
                          <a:effectLst/>
                        </a:rPr>
                        <a:t>u</a:t>
                      </a:r>
                      <a:r>
                        <a:rPr lang="fr-FR" sz="1200" b="1" dirty="0">
                          <a:effectLst/>
                        </a:rPr>
                        <a:t>j</a:t>
                      </a:r>
                      <a:r>
                        <a:rPr lang="fr-FR" sz="1200" b="1" spc="-10" dirty="0">
                          <a:effectLst/>
                        </a:rPr>
                        <a:t>e</a:t>
                      </a:r>
                      <a:r>
                        <a:rPr lang="fr-FR" sz="1200" b="1" dirty="0">
                          <a:effectLst/>
                        </a:rPr>
                        <a:t>ts</a:t>
                      </a:r>
                      <a:r>
                        <a:rPr lang="fr-FR" sz="1200" b="1" spc="65" dirty="0">
                          <a:effectLst/>
                        </a:rPr>
                        <a:t> </a:t>
                      </a:r>
                      <a:r>
                        <a:rPr lang="fr-FR" sz="1200" b="1" spc="-10" dirty="0">
                          <a:effectLst/>
                        </a:rPr>
                        <a:t>d</a:t>
                      </a:r>
                      <a:r>
                        <a:rPr lang="fr-FR" sz="1200" b="1" dirty="0">
                          <a:effectLst/>
                        </a:rPr>
                        <a:t>e </a:t>
                      </a:r>
                      <a:r>
                        <a:rPr lang="fr-FR" sz="1200" b="1" spc="-5" dirty="0">
                          <a:effectLst/>
                        </a:rPr>
                        <a:t>m</a:t>
                      </a:r>
                      <a:r>
                        <a:rPr lang="fr-FR" sz="1200" b="1" spc="5" dirty="0">
                          <a:effectLst/>
                        </a:rPr>
                        <a:t>é</a:t>
                      </a:r>
                      <a:r>
                        <a:rPr lang="fr-FR" sz="1200" b="1" spc="-5" dirty="0">
                          <a:effectLst/>
                        </a:rPr>
                        <a:t>m</a:t>
                      </a:r>
                      <a:r>
                        <a:rPr lang="fr-FR" sz="1200" b="1" spc="-10" dirty="0">
                          <a:effectLst/>
                        </a:rPr>
                        <a:t>o</a:t>
                      </a:r>
                      <a:r>
                        <a:rPr lang="fr-FR" sz="1200" b="1" spc="15" dirty="0">
                          <a:effectLst/>
                        </a:rPr>
                        <a:t>i</a:t>
                      </a:r>
                      <a:r>
                        <a:rPr lang="fr-FR" sz="1200" b="1" dirty="0">
                          <a:effectLst/>
                        </a:rPr>
                        <a:t>re</a:t>
                      </a:r>
                    </a:p>
                    <a:p>
                      <a:pPr>
                        <a:lnSpc>
                          <a:spcPts val="1200"/>
                        </a:lnSpc>
                        <a:spcBef>
                          <a:spcPts val="10"/>
                        </a:spcBef>
                        <a:spcAft>
                          <a:spcPts val="0"/>
                        </a:spcAft>
                      </a:pPr>
                      <a:r>
                        <a:rPr lang="fr-FR" sz="1200" b="1" dirty="0">
                          <a:effectLst/>
                        </a:rPr>
                        <a:t>  </a:t>
                      </a:r>
                    </a:p>
                    <a:p>
                      <a:pPr algn="just">
                        <a:lnSpc>
                          <a:spcPct val="115000"/>
                        </a:lnSpc>
                        <a:spcAft>
                          <a:spcPts val="0"/>
                        </a:spcAft>
                      </a:pPr>
                      <a:r>
                        <a:rPr lang="fr-FR" sz="1200" b="1" dirty="0">
                          <a:effectLst/>
                        </a:rPr>
                        <a:t> Méthodologie à la recherche documentaire/Catalogues/Bases de données/Bibliographie/</a:t>
                      </a:r>
                    </a:p>
                    <a:p>
                      <a:pPr algn="just">
                        <a:lnSpc>
                          <a:spcPct val="115000"/>
                        </a:lnSpc>
                        <a:spcAft>
                          <a:spcPts val="0"/>
                        </a:spcAft>
                      </a:pPr>
                      <a:r>
                        <a:rPr lang="fr-FR" sz="1200" b="1" dirty="0" err="1">
                          <a:effectLst/>
                        </a:rPr>
                        <a:t>Zotero</a:t>
                      </a:r>
                      <a:endParaRPr lang="fr-FR" sz="1200" b="1" dirty="0">
                        <a:effectLst/>
                      </a:endParaRPr>
                    </a:p>
                    <a:p>
                      <a:pPr>
                        <a:lnSpc>
                          <a:spcPts val="1200"/>
                        </a:lnSpc>
                        <a:spcBef>
                          <a:spcPts val="10"/>
                        </a:spcBef>
                        <a:spcAft>
                          <a:spcPts val="0"/>
                        </a:spcAft>
                      </a:pPr>
                      <a:r>
                        <a:rPr lang="fr-FR" sz="1200" b="1" dirty="0">
                          <a:effectLst/>
                        </a:rPr>
                        <a:t> </a:t>
                      </a:r>
                      <a:endParaRPr lang="fr-FR" sz="1200" b="1" dirty="0">
                        <a:effectLst/>
                        <a:latin typeface="Calibri"/>
                        <a:ea typeface="Calibri"/>
                        <a:cs typeface="Times New Roman"/>
                      </a:endParaRPr>
                    </a:p>
                  </a:txBody>
                  <a:tcPr marL="0" marR="0" marT="0" marB="0"/>
                </a:tc>
                <a:tc gridSpan="3">
                  <a:txBody>
                    <a:bodyPr/>
                    <a:lstStyle/>
                    <a:p>
                      <a:endParaRPr lang="fr-FR"/>
                    </a:p>
                  </a:txBody>
                  <a:tcPr marL="0" marR="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44555">
                <a:tc rowSpan="2">
                  <a:txBody>
                    <a:bodyPr/>
                    <a:lstStyle/>
                    <a:p>
                      <a:pPr>
                        <a:lnSpc>
                          <a:spcPts val="1300"/>
                        </a:lnSpc>
                        <a:spcBef>
                          <a:spcPts val="10"/>
                        </a:spcBef>
                        <a:spcAft>
                          <a:spcPts val="0"/>
                        </a:spcAft>
                      </a:pPr>
                      <a:r>
                        <a:rPr lang="en-US" sz="600">
                          <a:effectLst/>
                        </a:rPr>
                        <a:t> </a:t>
                      </a:r>
                      <a:endParaRPr lang="fr-FR" sz="600">
                        <a:effectLst/>
                      </a:endParaRPr>
                    </a:p>
                    <a:p>
                      <a:pPr marL="190500" marR="178435" algn="ctr">
                        <a:lnSpc>
                          <a:spcPct val="115000"/>
                        </a:lnSpc>
                        <a:spcAft>
                          <a:spcPts val="0"/>
                        </a:spcAft>
                      </a:pPr>
                      <a:r>
                        <a:rPr lang="fr-FR" sz="600" spc="-20">
                          <a:effectLst/>
                        </a:rPr>
                        <a:t>M</a:t>
                      </a:r>
                      <a:r>
                        <a:rPr lang="fr-FR" sz="600" spc="10">
                          <a:effectLst/>
                        </a:rPr>
                        <a:t>a</a:t>
                      </a:r>
                      <a:r>
                        <a:rPr lang="fr-FR" sz="600" spc="-5">
                          <a:effectLst/>
                        </a:rPr>
                        <a:t>r</a:t>
                      </a:r>
                      <a:r>
                        <a:rPr lang="fr-FR" sz="600" spc="5">
                          <a:effectLst/>
                        </a:rPr>
                        <a:t>d</a:t>
                      </a:r>
                      <a:r>
                        <a:rPr lang="fr-FR" sz="600">
                          <a:effectLst/>
                        </a:rPr>
                        <a:t>i</a:t>
                      </a:r>
                      <a:r>
                        <a:rPr lang="fr-FR" sz="600" spc="-5">
                          <a:effectLst/>
                        </a:rPr>
                        <a:t> 6</a:t>
                      </a:r>
                      <a:r>
                        <a:rPr lang="fr-FR" sz="600" spc="35">
                          <a:effectLst/>
                        </a:rPr>
                        <a:t> Décembre</a:t>
                      </a:r>
                      <a:r>
                        <a:rPr lang="fr-FR" sz="600" spc="55">
                          <a:effectLst/>
                        </a:rPr>
                        <a:t> 22</a:t>
                      </a:r>
                      <a:endParaRPr lang="fr-FR" sz="600">
                        <a:effectLst/>
                      </a:endParaRPr>
                    </a:p>
                    <a:p>
                      <a:pPr>
                        <a:lnSpc>
                          <a:spcPts val="1400"/>
                        </a:lnSpc>
                        <a:spcBef>
                          <a:spcPts val="40"/>
                        </a:spcBef>
                        <a:spcAft>
                          <a:spcPts val="0"/>
                        </a:spcAft>
                      </a:pPr>
                      <a:r>
                        <a:rPr lang="fr-FR" sz="600">
                          <a:effectLst/>
                        </a:rPr>
                        <a:t> </a:t>
                      </a:r>
                    </a:p>
                    <a:p>
                      <a:pPr algn="ctr">
                        <a:lnSpc>
                          <a:spcPct val="115000"/>
                        </a:lnSpc>
                        <a:spcAft>
                          <a:spcPts val="0"/>
                        </a:spcAft>
                      </a:pPr>
                      <a:r>
                        <a:rPr lang="fr-FR" sz="600" spc="-10">
                          <a:effectLst/>
                        </a:rPr>
                        <a:t>Salle  012</a:t>
                      </a:r>
                      <a:endParaRPr lang="fr-FR" sz="600">
                        <a:effectLst/>
                      </a:endParaRPr>
                    </a:p>
                    <a:p>
                      <a:pPr marL="597535" marR="583565" algn="ctr">
                        <a:lnSpc>
                          <a:spcPct val="115000"/>
                        </a:lnSpc>
                        <a:spcAft>
                          <a:spcPts val="0"/>
                        </a:spcAft>
                      </a:pPr>
                      <a:r>
                        <a:rPr lang="fr-FR" sz="600">
                          <a:effectLst/>
                        </a:rPr>
                        <a:t> </a:t>
                      </a:r>
                      <a:endParaRPr lang="fr-FR" sz="600">
                        <a:effectLst/>
                        <a:latin typeface="Calibri"/>
                        <a:ea typeface="Calibri"/>
                        <a:cs typeface="Times New Roman"/>
                      </a:endParaRPr>
                    </a:p>
                  </a:txBody>
                  <a:tcPr marL="0" marR="0" marT="0" marB="0"/>
                </a:tc>
                <a:tc>
                  <a:txBody>
                    <a:bodyPr/>
                    <a:lstStyle/>
                    <a:p>
                      <a:pPr>
                        <a:lnSpc>
                          <a:spcPts val="1200"/>
                        </a:lnSpc>
                        <a:spcBef>
                          <a:spcPts val="10"/>
                        </a:spcBef>
                        <a:spcAft>
                          <a:spcPts val="0"/>
                        </a:spcAft>
                      </a:pPr>
                      <a:r>
                        <a:rPr lang="fr-FR" sz="1200">
                          <a:effectLst/>
                        </a:rPr>
                        <a:t> </a:t>
                      </a:r>
                    </a:p>
                    <a:p>
                      <a:pPr marL="133350">
                        <a:lnSpc>
                          <a:spcPct val="115000"/>
                        </a:lnSpc>
                        <a:spcAft>
                          <a:spcPts val="0"/>
                        </a:spcAft>
                      </a:pPr>
                      <a:r>
                        <a:rPr lang="fr-FR" sz="1200" spc="-10">
                          <a:effectLst/>
                        </a:rPr>
                        <a:t>9</a:t>
                      </a:r>
                      <a:r>
                        <a:rPr lang="fr-FR" sz="1200" spc="5">
                          <a:effectLst/>
                        </a:rPr>
                        <a:t>h0</a:t>
                      </a:r>
                      <a:r>
                        <a:rPr lang="fr-FR" sz="1200">
                          <a:effectLst/>
                        </a:rPr>
                        <a:t>0</a:t>
                      </a:r>
                      <a:r>
                        <a:rPr lang="fr-FR" sz="1200" spc="45">
                          <a:effectLst/>
                        </a:rPr>
                        <a:t> </a:t>
                      </a:r>
                      <a:r>
                        <a:rPr lang="fr-FR" sz="1200">
                          <a:effectLst/>
                        </a:rPr>
                        <a:t>à</a:t>
                      </a:r>
                      <a:r>
                        <a:rPr lang="fr-FR" sz="1200" spc="15">
                          <a:effectLst/>
                        </a:rPr>
                        <a:t> </a:t>
                      </a:r>
                      <a:r>
                        <a:rPr lang="fr-FR" sz="1200" spc="5">
                          <a:effectLst/>
                        </a:rPr>
                        <a:t>1</a:t>
                      </a:r>
                      <a:r>
                        <a:rPr lang="fr-FR" sz="1200" spc="-10">
                          <a:effectLst/>
                        </a:rPr>
                        <a:t>2</a:t>
                      </a:r>
                      <a:r>
                        <a:rPr lang="fr-FR" sz="1200" spc="5">
                          <a:effectLst/>
                        </a:rPr>
                        <a:t>h</a:t>
                      </a:r>
                      <a:r>
                        <a:rPr lang="fr-FR" sz="1200" spc="-10">
                          <a:effectLst/>
                        </a:rPr>
                        <a:t>0</a:t>
                      </a:r>
                      <a:r>
                        <a:rPr lang="fr-FR" sz="1200">
                          <a:effectLst/>
                        </a:rPr>
                        <a:t>0</a:t>
                      </a:r>
                      <a:endParaRPr lang="fr-FR" sz="1200">
                        <a:effectLst/>
                        <a:latin typeface="Calibri"/>
                        <a:ea typeface="Calibri"/>
                        <a:cs typeface="Times New Roman"/>
                      </a:endParaRPr>
                    </a:p>
                  </a:txBody>
                  <a:tcPr marL="0" marR="0" marT="0" marB="0"/>
                </a:tc>
                <a:tc>
                  <a:txBody>
                    <a:bodyPr/>
                    <a:lstStyle/>
                    <a:p>
                      <a:pPr>
                        <a:lnSpc>
                          <a:spcPts val="1200"/>
                        </a:lnSpc>
                        <a:spcBef>
                          <a:spcPts val="10"/>
                        </a:spcBef>
                        <a:spcAft>
                          <a:spcPts val="0"/>
                        </a:spcAft>
                      </a:pPr>
                      <a:r>
                        <a:rPr lang="fr-FR" sz="1200" b="1" dirty="0">
                          <a:effectLst/>
                        </a:rPr>
                        <a:t> </a:t>
                      </a:r>
                    </a:p>
                    <a:p>
                      <a:pPr marL="63500">
                        <a:lnSpc>
                          <a:spcPct val="115000"/>
                        </a:lnSpc>
                        <a:spcAft>
                          <a:spcPts val="0"/>
                        </a:spcAft>
                      </a:pPr>
                      <a:r>
                        <a:rPr lang="fr-FR" sz="1200" b="1" spc="5" dirty="0">
                          <a:effectLst/>
                        </a:rPr>
                        <a:t>Ba</a:t>
                      </a:r>
                      <a:r>
                        <a:rPr lang="fr-FR" sz="1200" b="1" spc="-10" dirty="0">
                          <a:effectLst/>
                        </a:rPr>
                        <a:t>s</a:t>
                      </a:r>
                      <a:r>
                        <a:rPr lang="fr-FR" sz="1200" b="1" dirty="0">
                          <a:effectLst/>
                        </a:rPr>
                        <a:t>e</a:t>
                      </a:r>
                      <a:r>
                        <a:rPr lang="fr-FR" sz="1200" b="1" spc="45" dirty="0">
                          <a:effectLst/>
                        </a:rPr>
                        <a:t> </a:t>
                      </a:r>
                      <a:r>
                        <a:rPr lang="fr-FR" sz="1200" b="1" spc="5" dirty="0">
                          <a:effectLst/>
                        </a:rPr>
                        <a:t>d</a:t>
                      </a:r>
                      <a:r>
                        <a:rPr lang="fr-FR" sz="1200" b="1" dirty="0">
                          <a:effectLst/>
                        </a:rPr>
                        <a:t>u</a:t>
                      </a:r>
                      <a:r>
                        <a:rPr lang="fr-FR" sz="1200" b="1" spc="15" dirty="0">
                          <a:effectLst/>
                        </a:rPr>
                        <a:t> </a:t>
                      </a:r>
                      <a:r>
                        <a:rPr lang="fr-FR" sz="1200" b="1" spc="5" dirty="0">
                          <a:effectLst/>
                        </a:rPr>
                        <a:t>c</a:t>
                      </a:r>
                      <a:r>
                        <a:rPr lang="fr-FR" sz="1200" b="1" dirty="0">
                          <a:effectLst/>
                        </a:rPr>
                        <a:t>r</a:t>
                      </a:r>
                      <a:r>
                        <a:rPr lang="fr-FR" sz="1200" b="1" spc="-10" dirty="0">
                          <a:effectLst/>
                        </a:rPr>
                        <a:t>â</a:t>
                      </a:r>
                      <a:r>
                        <a:rPr lang="fr-FR" sz="1200" b="1" spc="5" dirty="0">
                          <a:effectLst/>
                        </a:rPr>
                        <a:t>n</a:t>
                      </a:r>
                      <a:r>
                        <a:rPr lang="fr-FR" sz="1200" b="1" dirty="0">
                          <a:effectLst/>
                        </a:rPr>
                        <a:t>e</a:t>
                      </a:r>
                      <a:r>
                        <a:rPr lang="fr-FR" sz="1200" b="1" spc="50" dirty="0">
                          <a:effectLst/>
                        </a:rPr>
                        <a:t> </a:t>
                      </a:r>
                      <a:r>
                        <a:rPr lang="fr-FR" sz="1200" b="1" spc="-10" dirty="0">
                          <a:effectLst/>
                        </a:rPr>
                        <a:t>e</a:t>
                      </a:r>
                      <a:r>
                        <a:rPr lang="fr-FR" sz="1200" b="1" dirty="0">
                          <a:effectLst/>
                        </a:rPr>
                        <a:t>t</a:t>
                      </a:r>
                      <a:r>
                        <a:rPr lang="fr-FR" sz="1200" b="1" spc="30" dirty="0">
                          <a:effectLst/>
                        </a:rPr>
                        <a:t> </a:t>
                      </a:r>
                      <a:r>
                        <a:rPr lang="fr-FR" sz="1200" b="1" spc="-10" dirty="0">
                          <a:effectLst/>
                        </a:rPr>
                        <a:t>vo</a:t>
                      </a:r>
                      <a:r>
                        <a:rPr lang="fr-FR" sz="1200" b="1" spc="5" dirty="0">
                          <a:effectLst/>
                        </a:rPr>
                        <a:t>û</a:t>
                      </a:r>
                      <a:r>
                        <a:rPr lang="fr-FR" sz="1200" b="1" dirty="0">
                          <a:effectLst/>
                        </a:rPr>
                        <a:t>te</a:t>
                      </a:r>
                      <a:endParaRPr lang="fr-FR" sz="1200" b="1" dirty="0">
                        <a:effectLst/>
                        <a:latin typeface="Calibri"/>
                        <a:ea typeface="Calibri"/>
                        <a:cs typeface="Times New Roman"/>
                      </a:endParaRPr>
                    </a:p>
                  </a:txBody>
                  <a:tcPr marL="0" marR="0" marT="0" marB="0"/>
                </a:tc>
                <a:tc gridSpan="3">
                  <a:txBody>
                    <a:bodyPr/>
                    <a:lstStyle/>
                    <a:p>
                      <a:endParaRPr lang="fr-FR"/>
                    </a:p>
                  </a:txBody>
                  <a:tcPr marL="0" marR="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624593">
                <a:tc vMerge="1">
                  <a:txBody>
                    <a:bodyPr/>
                    <a:lstStyle/>
                    <a:p>
                      <a:endParaRPr lang="fr-FR"/>
                    </a:p>
                  </a:txBody>
                  <a:tcPr/>
                </a:tc>
                <a:tc>
                  <a:txBody>
                    <a:bodyPr/>
                    <a:lstStyle/>
                    <a:p>
                      <a:pPr>
                        <a:lnSpc>
                          <a:spcPts val="1200"/>
                        </a:lnSpc>
                        <a:spcBef>
                          <a:spcPts val="10"/>
                        </a:spcBef>
                        <a:spcAft>
                          <a:spcPts val="0"/>
                        </a:spcAft>
                      </a:pPr>
                      <a:r>
                        <a:rPr lang="fr-FR" sz="1200">
                          <a:effectLst/>
                        </a:rPr>
                        <a:t> </a:t>
                      </a:r>
                    </a:p>
                    <a:p>
                      <a:pPr marL="98425">
                        <a:lnSpc>
                          <a:spcPct val="115000"/>
                        </a:lnSpc>
                        <a:spcAft>
                          <a:spcPts val="0"/>
                        </a:spcAft>
                      </a:pPr>
                      <a:r>
                        <a:rPr lang="fr-FR" sz="1200" spc="5">
                          <a:effectLst/>
                        </a:rPr>
                        <a:t>13</a:t>
                      </a:r>
                      <a:r>
                        <a:rPr lang="fr-FR" sz="1200" spc="-10">
                          <a:effectLst/>
                        </a:rPr>
                        <a:t>h</a:t>
                      </a:r>
                      <a:r>
                        <a:rPr lang="fr-FR" sz="1200" spc="5">
                          <a:effectLst/>
                        </a:rPr>
                        <a:t>3</a:t>
                      </a:r>
                      <a:r>
                        <a:rPr lang="fr-FR" sz="1200">
                          <a:effectLst/>
                        </a:rPr>
                        <a:t>0</a:t>
                      </a:r>
                      <a:r>
                        <a:rPr lang="fr-FR" sz="1200" spc="55">
                          <a:effectLst/>
                        </a:rPr>
                        <a:t> </a:t>
                      </a:r>
                      <a:r>
                        <a:rPr lang="fr-FR" sz="1200">
                          <a:effectLst/>
                        </a:rPr>
                        <a:t>à</a:t>
                      </a:r>
                      <a:r>
                        <a:rPr lang="fr-FR" sz="1200" spc="25">
                          <a:effectLst/>
                        </a:rPr>
                        <a:t> </a:t>
                      </a:r>
                      <a:r>
                        <a:rPr lang="fr-FR" sz="1200" spc="-10">
                          <a:effectLst/>
                        </a:rPr>
                        <a:t>16</a:t>
                      </a:r>
                      <a:r>
                        <a:rPr lang="fr-FR" sz="1200" spc="5">
                          <a:effectLst/>
                        </a:rPr>
                        <a:t>h3</a:t>
                      </a:r>
                      <a:r>
                        <a:rPr lang="fr-FR" sz="1200">
                          <a:effectLst/>
                        </a:rPr>
                        <a:t>0</a:t>
                      </a:r>
                      <a:endParaRPr lang="fr-FR" sz="1200">
                        <a:effectLst/>
                        <a:latin typeface="Calibri"/>
                        <a:ea typeface="Calibri"/>
                        <a:cs typeface="Times New Roman"/>
                      </a:endParaRPr>
                    </a:p>
                  </a:txBody>
                  <a:tcPr marL="0" marR="0" marT="0" marB="0"/>
                </a:tc>
                <a:tc>
                  <a:txBody>
                    <a:bodyPr/>
                    <a:lstStyle/>
                    <a:p>
                      <a:pPr>
                        <a:lnSpc>
                          <a:spcPts val="1200"/>
                        </a:lnSpc>
                        <a:spcBef>
                          <a:spcPts val="10"/>
                        </a:spcBef>
                        <a:spcAft>
                          <a:spcPts val="0"/>
                        </a:spcAft>
                      </a:pPr>
                      <a:r>
                        <a:rPr lang="fr-FR" sz="1200" b="1" dirty="0">
                          <a:effectLst/>
                        </a:rPr>
                        <a:t> </a:t>
                      </a:r>
                    </a:p>
                    <a:p>
                      <a:pPr marL="63500">
                        <a:lnSpc>
                          <a:spcPct val="115000"/>
                        </a:lnSpc>
                        <a:spcAft>
                          <a:spcPts val="0"/>
                        </a:spcAft>
                      </a:pPr>
                      <a:r>
                        <a:rPr lang="fr-FR" sz="1200" b="1" spc="5" dirty="0">
                          <a:effectLst/>
                        </a:rPr>
                        <a:t>T</a:t>
                      </a:r>
                      <a:r>
                        <a:rPr lang="fr-FR" sz="1200" b="1" spc="-10" dirty="0">
                          <a:effectLst/>
                        </a:rPr>
                        <a:t>r</a:t>
                      </a:r>
                      <a:r>
                        <a:rPr lang="fr-FR" sz="1200" b="1" spc="5" dirty="0">
                          <a:effectLst/>
                        </a:rPr>
                        <a:t>on</a:t>
                      </a:r>
                      <a:r>
                        <a:rPr lang="fr-FR" sz="1200" b="1" dirty="0">
                          <a:effectLst/>
                        </a:rPr>
                        <a:t>c</a:t>
                      </a:r>
                      <a:r>
                        <a:rPr lang="fr-FR" sz="1200" b="1" spc="45" dirty="0">
                          <a:effectLst/>
                        </a:rPr>
                        <a:t> </a:t>
                      </a:r>
                      <a:r>
                        <a:rPr lang="fr-FR" sz="1200" b="1" spc="5" dirty="0">
                          <a:effectLst/>
                        </a:rPr>
                        <a:t>cé</a:t>
                      </a:r>
                      <a:r>
                        <a:rPr lang="fr-FR" sz="1200" b="1" spc="-10" dirty="0">
                          <a:effectLst/>
                        </a:rPr>
                        <a:t>r</a:t>
                      </a:r>
                      <a:r>
                        <a:rPr lang="fr-FR" sz="1200" b="1" spc="5" dirty="0">
                          <a:effectLst/>
                        </a:rPr>
                        <a:t>éb</a:t>
                      </a:r>
                      <a:r>
                        <a:rPr lang="fr-FR" sz="1200" b="1" spc="-10" dirty="0">
                          <a:effectLst/>
                        </a:rPr>
                        <a:t>r</a:t>
                      </a:r>
                      <a:r>
                        <a:rPr lang="fr-FR" sz="1200" b="1" spc="5" dirty="0">
                          <a:effectLst/>
                        </a:rPr>
                        <a:t>a</a:t>
                      </a:r>
                      <a:r>
                        <a:rPr lang="fr-FR" sz="1200" b="1" dirty="0">
                          <a:effectLst/>
                        </a:rPr>
                        <a:t>l</a:t>
                      </a:r>
                    </a:p>
                    <a:p>
                      <a:pPr marL="63500">
                        <a:lnSpc>
                          <a:spcPct val="115000"/>
                        </a:lnSpc>
                        <a:spcAft>
                          <a:spcPts val="0"/>
                        </a:spcAft>
                      </a:pPr>
                      <a:r>
                        <a:rPr lang="fr-FR" sz="1200" b="1" spc="5" dirty="0">
                          <a:effectLst/>
                        </a:rPr>
                        <a:t>N</a:t>
                      </a:r>
                      <a:r>
                        <a:rPr lang="fr-FR" sz="1200" b="1" spc="-10" dirty="0">
                          <a:effectLst/>
                        </a:rPr>
                        <a:t>e</a:t>
                      </a:r>
                      <a:r>
                        <a:rPr lang="fr-FR" sz="1200" b="1" dirty="0">
                          <a:effectLst/>
                        </a:rPr>
                        <a:t>r</a:t>
                      </a:r>
                      <a:r>
                        <a:rPr lang="fr-FR" sz="1200" b="1" spc="-10" dirty="0">
                          <a:effectLst/>
                        </a:rPr>
                        <a:t>f</a:t>
                      </a:r>
                      <a:r>
                        <a:rPr lang="fr-FR" sz="1200" b="1" dirty="0">
                          <a:effectLst/>
                        </a:rPr>
                        <a:t>s</a:t>
                      </a:r>
                      <a:r>
                        <a:rPr lang="fr-FR" sz="1200" b="1" spc="50" dirty="0">
                          <a:effectLst/>
                        </a:rPr>
                        <a:t> </a:t>
                      </a:r>
                      <a:r>
                        <a:rPr lang="fr-FR" sz="1200" b="1" spc="5" dirty="0" smtClean="0">
                          <a:effectLst/>
                        </a:rPr>
                        <a:t>c</a:t>
                      </a:r>
                      <a:r>
                        <a:rPr lang="fr-FR" sz="1200" b="1" dirty="0" smtClean="0">
                          <a:effectLst/>
                        </a:rPr>
                        <a:t>r</a:t>
                      </a:r>
                      <a:r>
                        <a:rPr lang="fr-FR" sz="1200" b="1" spc="-10" dirty="0" smtClean="0">
                          <a:effectLst/>
                        </a:rPr>
                        <a:t>â</a:t>
                      </a:r>
                      <a:r>
                        <a:rPr lang="fr-FR" sz="1200" b="1" spc="5" dirty="0" smtClean="0">
                          <a:effectLst/>
                        </a:rPr>
                        <a:t>n</a:t>
                      </a:r>
                      <a:r>
                        <a:rPr lang="fr-FR" sz="1200" b="1" dirty="0" smtClean="0">
                          <a:effectLst/>
                        </a:rPr>
                        <a:t>i</a:t>
                      </a:r>
                      <a:r>
                        <a:rPr lang="fr-FR" sz="1200" b="1" spc="-10" dirty="0" smtClean="0">
                          <a:effectLst/>
                        </a:rPr>
                        <a:t>e</a:t>
                      </a:r>
                      <a:r>
                        <a:rPr lang="fr-FR" sz="1200" b="1" spc="5" dirty="0" smtClean="0">
                          <a:effectLst/>
                        </a:rPr>
                        <a:t>n</a:t>
                      </a:r>
                      <a:r>
                        <a:rPr lang="fr-FR" sz="1200" b="1" dirty="0" smtClean="0">
                          <a:effectLst/>
                        </a:rPr>
                        <a:t>s</a:t>
                      </a:r>
                      <a:endParaRPr lang="fr-FR" sz="1200" b="1" dirty="0">
                        <a:effectLst/>
                      </a:endParaRPr>
                    </a:p>
                  </a:txBody>
                  <a:tcPr marL="0" marR="0" marT="0" marB="0"/>
                </a:tc>
                <a:tc gridSpan="3">
                  <a:txBody>
                    <a:bodyPr/>
                    <a:lstStyle/>
                    <a:p>
                      <a:endParaRPr lang="fr-FR"/>
                    </a:p>
                  </a:txBody>
                  <a:tcPr marL="0" marR="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r h="423375">
                <a:tc rowSpan="2">
                  <a:txBody>
                    <a:bodyPr/>
                    <a:lstStyle/>
                    <a:p>
                      <a:pPr>
                        <a:lnSpc>
                          <a:spcPts val="1300"/>
                        </a:lnSpc>
                        <a:spcBef>
                          <a:spcPts val="20"/>
                        </a:spcBef>
                        <a:spcAft>
                          <a:spcPts val="0"/>
                        </a:spcAft>
                      </a:pPr>
                      <a:r>
                        <a:rPr lang="fr-FR" sz="600" dirty="0">
                          <a:effectLst/>
                        </a:rPr>
                        <a:t> </a:t>
                      </a:r>
                    </a:p>
                    <a:p>
                      <a:pPr marL="99060" marR="85090" algn="ctr">
                        <a:lnSpc>
                          <a:spcPct val="115000"/>
                        </a:lnSpc>
                        <a:spcAft>
                          <a:spcPts val="0"/>
                        </a:spcAft>
                      </a:pPr>
                      <a:r>
                        <a:rPr lang="fr-FR" sz="600" spc="-5" dirty="0">
                          <a:effectLst/>
                        </a:rPr>
                        <a:t>M</a:t>
                      </a:r>
                      <a:r>
                        <a:rPr lang="fr-FR" sz="600" spc="10" dirty="0">
                          <a:effectLst/>
                        </a:rPr>
                        <a:t>e</a:t>
                      </a:r>
                      <a:r>
                        <a:rPr lang="fr-FR" sz="600" spc="-5" dirty="0">
                          <a:effectLst/>
                        </a:rPr>
                        <a:t>r</a:t>
                      </a:r>
                      <a:r>
                        <a:rPr lang="fr-FR" sz="600" dirty="0">
                          <a:effectLst/>
                        </a:rPr>
                        <a:t>c</a:t>
                      </a:r>
                      <a:r>
                        <a:rPr lang="fr-FR" sz="600" spc="5" dirty="0">
                          <a:effectLst/>
                        </a:rPr>
                        <a:t>r</a:t>
                      </a:r>
                      <a:r>
                        <a:rPr lang="fr-FR" sz="600" dirty="0">
                          <a:effectLst/>
                        </a:rPr>
                        <a:t>e</a:t>
                      </a:r>
                      <a:r>
                        <a:rPr lang="fr-FR" sz="600" spc="-10" dirty="0">
                          <a:effectLst/>
                        </a:rPr>
                        <a:t>d</a:t>
                      </a:r>
                      <a:r>
                        <a:rPr lang="fr-FR" sz="600" dirty="0">
                          <a:effectLst/>
                        </a:rPr>
                        <a:t>i</a:t>
                      </a:r>
                      <a:r>
                        <a:rPr lang="fr-FR" sz="600" spc="50" dirty="0">
                          <a:effectLst/>
                        </a:rPr>
                        <a:t> 7</a:t>
                      </a:r>
                      <a:r>
                        <a:rPr lang="fr-FR" sz="600" spc="35" dirty="0">
                          <a:effectLst/>
                        </a:rPr>
                        <a:t> Décembre</a:t>
                      </a:r>
                      <a:r>
                        <a:rPr lang="fr-FR" sz="600" spc="55" dirty="0">
                          <a:effectLst/>
                        </a:rPr>
                        <a:t> </a:t>
                      </a:r>
                      <a:r>
                        <a:rPr lang="fr-FR" sz="600" spc="-10" dirty="0">
                          <a:effectLst/>
                        </a:rPr>
                        <a:t>22</a:t>
                      </a:r>
                      <a:endParaRPr lang="fr-FR" sz="600" dirty="0">
                        <a:effectLst/>
                      </a:endParaRPr>
                    </a:p>
                    <a:p>
                      <a:pPr>
                        <a:lnSpc>
                          <a:spcPts val="1400"/>
                        </a:lnSpc>
                        <a:spcBef>
                          <a:spcPts val="50"/>
                        </a:spcBef>
                        <a:spcAft>
                          <a:spcPts val="0"/>
                        </a:spcAft>
                      </a:pPr>
                      <a:r>
                        <a:rPr lang="en-US" sz="600" dirty="0">
                          <a:effectLst/>
                        </a:rPr>
                        <a:t> </a:t>
                      </a:r>
                      <a:endParaRPr lang="fr-FR" sz="600" dirty="0">
                        <a:effectLst/>
                        <a:latin typeface="Calibri"/>
                        <a:ea typeface="Calibri"/>
                        <a:cs typeface="Times New Roman"/>
                      </a:endParaRPr>
                    </a:p>
                  </a:txBody>
                  <a:tcPr marL="0" marR="0" marT="0" marB="0"/>
                </a:tc>
                <a:tc>
                  <a:txBody>
                    <a:bodyPr/>
                    <a:lstStyle/>
                    <a:p>
                      <a:pPr>
                        <a:lnSpc>
                          <a:spcPts val="1200"/>
                        </a:lnSpc>
                        <a:spcBef>
                          <a:spcPts val="10"/>
                        </a:spcBef>
                        <a:spcAft>
                          <a:spcPts val="0"/>
                        </a:spcAft>
                      </a:pPr>
                      <a:r>
                        <a:rPr lang="en-US" sz="1200">
                          <a:effectLst/>
                        </a:rPr>
                        <a:t> </a:t>
                      </a:r>
                      <a:endParaRPr lang="fr-FR" sz="1200">
                        <a:effectLst/>
                      </a:endParaRPr>
                    </a:p>
                    <a:p>
                      <a:pPr marL="133350">
                        <a:lnSpc>
                          <a:spcPct val="115000"/>
                        </a:lnSpc>
                        <a:spcAft>
                          <a:spcPts val="0"/>
                        </a:spcAft>
                      </a:pPr>
                      <a:r>
                        <a:rPr lang="en-US" sz="1200" spc="-10">
                          <a:effectLst/>
                        </a:rPr>
                        <a:t>9</a:t>
                      </a:r>
                      <a:r>
                        <a:rPr lang="en-US" sz="1200" spc="5">
                          <a:effectLst/>
                        </a:rPr>
                        <a:t>h0</a:t>
                      </a:r>
                      <a:r>
                        <a:rPr lang="en-US" sz="1200">
                          <a:effectLst/>
                        </a:rPr>
                        <a:t>0</a:t>
                      </a:r>
                      <a:r>
                        <a:rPr lang="en-US" sz="1200" spc="45">
                          <a:effectLst/>
                        </a:rPr>
                        <a:t> </a:t>
                      </a:r>
                      <a:r>
                        <a:rPr lang="en-US" sz="1200">
                          <a:effectLst/>
                        </a:rPr>
                        <a:t>à</a:t>
                      </a:r>
                      <a:r>
                        <a:rPr lang="en-US" sz="1200" spc="15">
                          <a:effectLst/>
                        </a:rPr>
                        <a:t> </a:t>
                      </a:r>
                      <a:r>
                        <a:rPr lang="en-US" sz="1200" spc="5">
                          <a:effectLst/>
                        </a:rPr>
                        <a:t>1</a:t>
                      </a:r>
                      <a:r>
                        <a:rPr lang="en-US" sz="1200" spc="-10">
                          <a:effectLst/>
                        </a:rPr>
                        <a:t>2</a:t>
                      </a:r>
                      <a:r>
                        <a:rPr lang="en-US" sz="1200" spc="5">
                          <a:effectLst/>
                        </a:rPr>
                        <a:t>h</a:t>
                      </a:r>
                      <a:r>
                        <a:rPr lang="en-US" sz="1200" spc="-10">
                          <a:effectLst/>
                        </a:rPr>
                        <a:t>0</a:t>
                      </a:r>
                      <a:r>
                        <a:rPr lang="en-US" sz="1200">
                          <a:effectLst/>
                        </a:rPr>
                        <a:t>0</a:t>
                      </a:r>
                      <a:endParaRPr lang="fr-FR" sz="1200">
                        <a:effectLst/>
                        <a:latin typeface="Calibri"/>
                        <a:ea typeface="Calibri"/>
                        <a:cs typeface="Times New Roman"/>
                      </a:endParaRPr>
                    </a:p>
                  </a:txBody>
                  <a:tcPr marL="0" marR="0" marT="0" marB="0"/>
                </a:tc>
                <a:tc>
                  <a:txBody>
                    <a:bodyPr/>
                    <a:lstStyle/>
                    <a:p>
                      <a:pPr>
                        <a:lnSpc>
                          <a:spcPts val="1200"/>
                        </a:lnSpc>
                        <a:spcBef>
                          <a:spcPts val="10"/>
                        </a:spcBef>
                        <a:spcAft>
                          <a:spcPts val="0"/>
                        </a:spcAft>
                      </a:pPr>
                      <a:r>
                        <a:rPr lang="en-US" sz="1200" b="1" dirty="0">
                          <a:effectLst/>
                        </a:rPr>
                        <a:t> </a:t>
                      </a:r>
                      <a:endParaRPr lang="fr-FR" sz="1200" b="1" dirty="0">
                        <a:effectLst/>
                      </a:endParaRPr>
                    </a:p>
                    <a:p>
                      <a:pPr marL="63500">
                        <a:lnSpc>
                          <a:spcPct val="115000"/>
                        </a:lnSpc>
                        <a:spcAft>
                          <a:spcPts val="0"/>
                        </a:spcAft>
                      </a:pPr>
                      <a:r>
                        <a:rPr lang="fr-FR" sz="1200" b="1" spc="5" dirty="0">
                          <a:effectLst/>
                        </a:rPr>
                        <a:t>Co</a:t>
                      </a:r>
                      <a:r>
                        <a:rPr lang="fr-FR" sz="1200" b="1" spc="-10" dirty="0">
                          <a:effectLst/>
                        </a:rPr>
                        <a:t>r</a:t>
                      </a:r>
                      <a:r>
                        <a:rPr lang="fr-FR" sz="1200" b="1" dirty="0">
                          <a:effectLst/>
                        </a:rPr>
                        <a:t>t</a:t>
                      </a:r>
                      <a:r>
                        <a:rPr lang="fr-FR" sz="1200" b="1" spc="5" dirty="0">
                          <a:effectLst/>
                        </a:rPr>
                        <a:t>e</a:t>
                      </a:r>
                      <a:r>
                        <a:rPr lang="fr-FR" sz="1200" b="1" dirty="0">
                          <a:effectLst/>
                        </a:rPr>
                        <a:t>x</a:t>
                      </a:r>
                      <a:r>
                        <a:rPr lang="fr-FR" sz="1200" b="1" spc="50" dirty="0">
                          <a:effectLst/>
                        </a:rPr>
                        <a:t> </a:t>
                      </a:r>
                      <a:r>
                        <a:rPr lang="fr-FR" sz="1200" b="1" spc="5" dirty="0">
                          <a:effectLst/>
                        </a:rPr>
                        <a:t>c</a:t>
                      </a:r>
                      <a:r>
                        <a:rPr lang="fr-FR" sz="1200" b="1" spc="-10" dirty="0">
                          <a:effectLst/>
                        </a:rPr>
                        <a:t>é</a:t>
                      </a:r>
                      <a:r>
                        <a:rPr lang="fr-FR" sz="1200" b="1" dirty="0">
                          <a:effectLst/>
                        </a:rPr>
                        <a:t>r</a:t>
                      </a:r>
                      <a:r>
                        <a:rPr lang="fr-FR" sz="1200" b="1" spc="5" dirty="0">
                          <a:effectLst/>
                        </a:rPr>
                        <a:t>é</a:t>
                      </a:r>
                      <a:r>
                        <a:rPr lang="fr-FR" sz="1200" b="1" spc="-10" dirty="0">
                          <a:effectLst/>
                        </a:rPr>
                        <a:t>b</a:t>
                      </a:r>
                      <a:r>
                        <a:rPr lang="fr-FR" sz="1200" b="1" dirty="0">
                          <a:effectLst/>
                        </a:rPr>
                        <a:t>r</a:t>
                      </a:r>
                      <a:r>
                        <a:rPr lang="fr-FR" sz="1200" b="1" spc="5" dirty="0">
                          <a:effectLst/>
                        </a:rPr>
                        <a:t>a</a:t>
                      </a:r>
                      <a:r>
                        <a:rPr lang="fr-FR" sz="1200" b="1" dirty="0">
                          <a:effectLst/>
                        </a:rPr>
                        <a:t>l</a:t>
                      </a:r>
                    </a:p>
                    <a:p>
                      <a:pPr marL="63500">
                        <a:lnSpc>
                          <a:spcPct val="115000"/>
                        </a:lnSpc>
                        <a:spcAft>
                          <a:spcPts val="0"/>
                        </a:spcAft>
                      </a:pPr>
                      <a:r>
                        <a:rPr lang="fr-FR" sz="1200" b="1" spc="5" dirty="0">
                          <a:effectLst/>
                        </a:rPr>
                        <a:t>Hé</a:t>
                      </a:r>
                      <a:r>
                        <a:rPr lang="fr-FR" sz="1200" b="1" spc="-5" dirty="0">
                          <a:effectLst/>
                        </a:rPr>
                        <a:t>m</a:t>
                      </a:r>
                      <a:r>
                        <a:rPr lang="fr-FR" sz="1200" b="1" spc="-10" dirty="0">
                          <a:effectLst/>
                        </a:rPr>
                        <a:t>i</a:t>
                      </a:r>
                      <a:r>
                        <a:rPr lang="fr-FR" sz="1200" b="1" dirty="0">
                          <a:effectLst/>
                        </a:rPr>
                        <a:t>s</a:t>
                      </a:r>
                      <a:r>
                        <a:rPr lang="fr-FR" sz="1200" b="1" spc="5" dirty="0">
                          <a:effectLst/>
                        </a:rPr>
                        <a:t>ph</a:t>
                      </a:r>
                      <a:r>
                        <a:rPr lang="fr-FR" sz="1200" b="1" spc="-10" dirty="0">
                          <a:effectLst/>
                        </a:rPr>
                        <a:t>è</a:t>
                      </a:r>
                      <a:r>
                        <a:rPr lang="fr-FR" sz="1200" b="1" dirty="0">
                          <a:effectLst/>
                        </a:rPr>
                        <a:t>r</a:t>
                      </a:r>
                      <a:r>
                        <a:rPr lang="fr-FR" sz="1200" b="1" spc="5" dirty="0">
                          <a:effectLst/>
                        </a:rPr>
                        <a:t>e</a:t>
                      </a:r>
                      <a:r>
                        <a:rPr lang="fr-FR" sz="1200" b="1" dirty="0">
                          <a:effectLst/>
                        </a:rPr>
                        <a:t>s</a:t>
                      </a:r>
                      <a:r>
                        <a:rPr lang="fr-FR" sz="1200" b="1" spc="-5" dirty="0">
                          <a:effectLst/>
                        </a:rPr>
                        <a:t> </a:t>
                      </a:r>
                      <a:endParaRPr lang="fr-FR" sz="1200" b="1" dirty="0">
                        <a:effectLst/>
                      </a:endParaRPr>
                    </a:p>
                  </a:txBody>
                  <a:tcPr marL="0" marR="0" marT="0" marB="0"/>
                </a:tc>
                <a:tc gridSpan="3">
                  <a:txBody>
                    <a:bodyPr/>
                    <a:lstStyle/>
                    <a:p>
                      <a:endParaRPr lang="fr-FR"/>
                    </a:p>
                  </a:txBody>
                  <a:tcPr marL="0" marR="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r h="564358">
                <a:tc vMerge="1">
                  <a:txBody>
                    <a:bodyPr/>
                    <a:lstStyle/>
                    <a:p>
                      <a:endParaRPr lang="fr-FR"/>
                    </a:p>
                  </a:txBody>
                  <a:tcPr/>
                </a:tc>
                <a:tc>
                  <a:txBody>
                    <a:bodyPr/>
                    <a:lstStyle/>
                    <a:p>
                      <a:pPr>
                        <a:lnSpc>
                          <a:spcPts val="1100"/>
                        </a:lnSpc>
                        <a:spcBef>
                          <a:spcPts val="100"/>
                        </a:spcBef>
                        <a:spcAft>
                          <a:spcPts val="0"/>
                        </a:spcAft>
                      </a:pPr>
                      <a:r>
                        <a:rPr lang="fr-FR" sz="1200">
                          <a:effectLst/>
                        </a:rPr>
                        <a:t> </a:t>
                      </a:r>
                    </a:p>
                    <a:p>
                      <a:pPr marL="98425">
                        <a:lnSpc>
                          <a:spcPct val="115000"/>
                        </a:lnSpc>
                        <a:spcAft>
                          <a:spcPts val="0"/>
                        </a:spcAft>
                      </a:pPr>
                      <a:r>
                        <a:rPr lang="fr-FR" sz="1200" spc="5">
                          <a:effectLst/>
                        </a:rPr>
                        <a:t>13</a:t>
                      </a:r>
                      <a:r>
                        <a:rPr lang="fr-FR" sz="1200" spc="-10">
                          <a:effectLst/>
                        </a:rPr>
                        <a:t>h</a:t>
                      </a:r>
                      <a:r>
                        <a:rPr lang="fr-FR" sz="1200" spc="5">
                          <a:effectLst/>
                        </a:rPr>
                        <a:t>3</a:t>
                      </a:r>
                      <a:r>
                        <a:rPr lang="fr-FR" sz="1200">
                          <a:effectLst/>
                        </a:rPr>
                        <a:t>0</a:t>
                      </a:r>
                      <a:r>
                        <a:rPr lang="fr-FR" sz="1200" spc="55">
                          <a:effectLst/>
                        </a:rPr>
                        <a:t> </a:t>
                      </a:r>
                      <a:r>
                        <a:rPr lang="fr-FR" sz="1200">
                          <a:effectLst/>
                        </a:rPr>
                        <a:t>à</a:t>
                      </a:r>
                      <a:r>
                        <a:rPr lang="fr-FR" sz="1200" spc="25">
                          <a:effectLst/>
                        </a:rPr>
                        <a:t> </a:t>
                      </a:r>
                      <a:r>
                        <a:rPr lang="fr-FR" sz="1200" spc="-20">
                          <a:effectLst/>
                        </a:rPr>
                        <a:t>1</a:t>
                      </a:r>
                      <a:r>
                        <a:rPr lang="fr-FR" sz="1200" spc="5">
                          <a:effectLst/>
                        </a:rPr>
                        <a:t>6h3</a:t>
                      </a:r>
                      <a:r>
                        <a:rPr lang="fr-FR" sz="1200">
                          <a:effectLst/>
                        </a:rPr>
                        <a:t>0</a:t>
                      </a:r>
                      <a:endParaRPr lang="fr-FR" sz="1200">
                        <a:effectLst/>
                        <a:latin typeface="Calibri"/>
                        <a:ea typeface="Calibri"/>
                        <a:cs typeface="Times New Roman"/>
                      </a:endParaRPr>
                    </a:p>
                  </a:txBody>
                  <a:tcPr marL="0" marR="0" marT="0" marB="0"/>
                </a:tc>
                <a:tc>
                  <a:txBody>
                    <a:bodyPr/>
                    <a:lstStyle/>
                    <a:p>
                      <a:pPr>
                        <a:lnSpc>
                          <a:spcPts val="1100"/>
                        </a:lnSpc>
                        <a:spcBef>
                          <a:spcPts val="100"/>
                        </a:spcBef>
                        <a:spcAft>
                          <a:spcPts val="0"/>
                        </a:spcAft>
                      </a:pPr>
                      <a:r>
                        <a:rPr lang="fr-FR" sz="1200" b="1" dirty="0">
                          <a:effectLst/>
                        </a:rPr>
                        <a:t> </a:t>
                      </a:r>
                    </a:p>
                    <a:p>
                      <a:pPr marL="63500">
                        <a:lnSpc>
                          <a:spcPct val="115000"/>
                        </a:lnSpc>
                        <a:spcAft>
                          <a:spcPts val="0"/>
                        </a:spcAft>
                      </a:pPr>
                      <a:r>
                        <a:rPr lang="fr-FR" sz="1200" b="1" spc="-5" dirty="0">
                          <a:effectLst/>
                        </a:rPr>
                        <a:t>M</a:t>
                      </a:r>
                      <a:r>
                        <a:rPr lang="fr-FR" sz="1200" b="1" spc="5" dirty="0">
                          <a:effectLst/>
                        </a:rPr>
                        <a:t>oe</a:t>
                      </a:r>
                      <a:r>
                        <a:rPr lang="fr-FR" sz="1200" b="1" spc="-10" dirty="0">
                          <a:effectLst/>
                        </a:rPr>
                        <a:t>l</a:t>
                      </a:r>
                      <a:r>
                        <a:rPr lang="fr-FR" sz="1200" b="1" spc="15" dirty="0">
                          <a:effectLst/>
                        </a:rPr>
                        <a:t>l</a:t>
                      </a:r>
                      <a:r>
                        <a:rPr lang="fr-FR" sz="1200" b="1" dirty="0">
                          <a:effectLst/>
                        </a:rPr>
                        <a:t>e</a:t>
                      </a:r>
                      <a:r>
                        <a:rPr lang="fr-FR" sz="1200" b="1" spc="55" dirty="0">
                          <a:effectLst/>
                        </a:rPr>
                        <a:t> </a:t>
                      </a:r>
                      <a:r>
                        <a:rPr lang="fr-FR" sz="1200" b="1" dirty="0" smtClean="0">
                          <a:effectLst/>
                        </a:rPr>
                        <a:t>s</a:t>
                      </a:r>
                      <a:r>
                        <a:rPr lang="fr-FR" sz="1200" b="1" spc="5" dirty="0" smtClean="0">
                          <a:effectLst/>
                        </a:rPr>
                        <a:t>p</a:t>
                      </a:r>
                      <a:r>
                        <a:rPr lang="fr-FR" sz="1200" b="1" spc="-10" dirty="0" smtClean="0">
                          <a:effectLst/>
                        </a:rPr>
                        <a:t>i</a:t>
                      </a:r>
                      <a:r>
                        <a:rPr lang="fr-FR" sz="1200" b="1" spc="5" dirty="0" smtClean="0">
                          <a:effectLst/>
                        </a:rPr>
                        <a:t>na</a:t>
                      </a:r>
                      <a:r>
                        <a:rPr lang="fr-FR" sz="1200" b="1" spc="-10" dirty="0" smtClean="0">
                          <a:effectLst/>
                        </a:rPr>
                        <a:t>l</a:t>
                      </a:r>
                      <a:r>
                        <a:rPr lang="fr-FR" sz="1200" b="1" dirty="0" smtClean="0">
                          <a:effectLst/>
                        </a:rPr>
                        <a:t>e</a:t>
                      </a:r>
                      <a:endParaRPr lang="fr-FR" sz="1200" b="1" dirty="0">
                        <a:effectLst/>
                      </a:endParaRPr>
                    </a:p>
                  </a:txBody>
                  <a:tcPr marL="0" marR="0" marT="0" marB="0"/>
                </a:tc>
                <a:tc gridSpan="3">
                  <a:txBody>
                    <a:bodyPr/>
                    <a:lstStyle/>
                    <a:p>
                      <a:endParaRPr lang="fr-FR"/>
                    </a:p>
                  </a:txBody>
                  <a:tcPr marL="0" marR="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5"/>
                  </a:ext>
                </a:extLst>
              </a:tr>
              <a:tr h="233063">
                <a:tc rowSpan="2">
                  <a:txBody>
                    <a:bodyPr/>
                    <a:lstStyle/>
                    <a:p>
                      <a:pPr>
                        <a:lnSpc>
                          <a:spcPts val="1300"/>
                        </a:lnSpc>
                        <a:spcBef>
                          <a:spcPts val="10"/>
                        </a:spcBef>
                        <a:spcAft>
                          <a:spcPts val="0"/>
                        </a:spcAft>
                      </a:pPr>
                      <a:r>
                        <a:rPr lang="fr-FR" sz="600" dirty="0">
                          <a:effectLst/>
                        </a:rPr>
                        <a:t> </a:t>
                      </a:r>
                    </a:p>
                    <a:p>
                      <a:pPr marL="214630" marR="201295" algn="ctr">
                        <a:lnSpc>
                          <a:spcPct val="115000"/>
                        </a:lnSpc>
                        <a:spcAft>
                          <a:spcPts val="0"/>
                        </a:spcAft>
                      </a:pPr>
                      <a:r>
                        <a:rPr lang="en-US" sz="600" dirty="0" err="1">
                          <a:effectLst/>
                        </a:rPr>
                        <a:t>Je</a:t>
                      </a:r>
                      <a:r>
                        <a:rPr lang="en-US" sz="600" spc="5" dirty="0" err="1">
                          <a:effectLst/>
                        </a:rPr>
                        <a:t>u</a:t>
                      </a:r>
                      <a:r>
                        <a:rPr lang="en-US" sz="600" spc="-10" dirty="0" err="1">
                          <a:effectLst/>
                        </a:rPr>
                        <a:t>d</a:t>
                      </a:r>
                      <a:r>
                        <a:rPr lang="en-US" sz="600" dirty="0" err="1">
                          <a:effectLst/>
                        </a:rPr>
                        <a:t>i</a:t>
                      </a:r>
                      <a:r>
                        <a:rPr lang="en-US" sz="600" spc="35" dirty="0">
                          <a:effectLst/>
                        </a:rPr>
                        <a:t> 8</a:t>
                      </a:r>
                      <a:r>
                        <a:rPr lang="fr-FR" sz="600" spc="35" dirty="0">
                          <a:effectLst/>
                        </a:rPr>
                        <a:t> Décembre</a:t>
                      </a:r>
                      <a:r>
                        <a:rPr lang="fr-FR" sz="600" spc="55" dirty="0">
                          <a:effectLst/>
                        </a:rPr>
                        <a:t> </a:t>
                      </a:r>
                      <a:r>
                        <a:rPr lang="fr-FR" sz="600" spc="-10" dirty="0">
                          <a:effectLst/>
                        </a:rPr>
                        <a:t>22</a:t>
                      </a:r>
                      <a:endParaRPr lang="fr-FR" sz="600" dirty="0">
                        <a:effectLst/>
                      </a:endParaRPr>
                    </a:p>
                    <a:p>
                      <a:pPr>
                        <a:lnSpc>
                          <a:spcPts val="1400"/>
                        </a:lnSpc>
                        <a:spcBef>
                          <a:spcPts val="40"/>
                        </a:spcBef>
                        <a:spcAft>
                          <a:spcPts val="0"/>
                        </a:spcAft>
                      </a:pPr>
                      <a:r>
                        <a:rPr lang="fr-FR" sz="600" dirty="0">
                          <a:effectLst/>
                        </a:rPr>
                        <a:t> </a:t>
                      </a:r>
                    </a:p>
                  </a:txBody>
                  <a:tcPr marL="0" marR="0" marT="0" marB="0"/>
                </a:tc>
                <a:tc>
                  <a:txBody>
                    <a:bodyPr/>
                    <a:lstStyle/>
                    <a:p>
                      <a:pPr>
                        <a:lnSpc>
                          <a:spcPts val="1200"/>
                        </a:lnSpc>
                        <a:spcBef>
                          <a:spcPts val="10"/>
                        </a:spcBef>
                        <a:spcAft>
                          <a:spcPts val="0"/>
                        </a:spcAft>
                      </a:pPr>
                      <a:r>
                        <a:rPr lang="fr-FR" sz="1200">
                          <a:effectLst/>
                        </a:rPr>
                        <a:t> </a:t>
                      </a:r>
                    </a:p>
                    <a:p>
                      <a:pPr algn="ctr">
                        <a:lnSpc>
                          <a:spcPct val="115000"/>
                        </a:lnSpc>
                        <a:spcAft>
                          <a:spcPts val="0"/>
                        </a:spcAft>
                      </a:pPr>
                      <a:r>
                        <a:rPr lang="fr-FR" sz="1200" spc="-10">
                          <a:effectLst/>
                        </a:rPr>
                        <a:t>9</a:t>
                      </a:r>
                      <a:r>
                        <a:rPr lang="fr-FR" sz="1200" spc="5">
                          <a:effectLst/>
                        </a:rPr>
                        <a:t>h0</a:t>
                      </a:r>
                      <a:r>
                        <a:rPr lang="fr-FR" sz="1200">
                          <a:effectLst/>
                        </a:rPr>
                        <a:t>0</a:t>
                      </a:r>
                      <a:r>
                        <a:rPr lang="fr-FR" sz="1200" spc="45">
                          <a:effectLst/>
                        </a:rPr>
                        <a:t> </a:t>
                      </a:r>
                      <a:r>
                        <a:rPr lang="fr-FR" sz="1200">
                          <a:effectLst/>
                        </a:rPr>
                        <a:t>à</a:t>
                      </a:r>
                      <a:r>
                        <a:rPr lang="fr-FR" sz="1200" spc="15">
                          <a:effectLst/>
                        </a:rPr>
                        <a:t> </a:t>
                      </a:r>
                      <a:r>
                        <a:rPr lang="fr-FR" sz="1200" spc="5">
                          <a:effectLst/>
                        </a:rPr>
                        <a:t>1</a:t>
                      </a:r>
                      <a:r>
                        <a:rPr lang="fr-FR" sz="1200" spc="-10">
                          <a:effectLst/>
                        </a:rPr>
                        <a:t>2</a:t>
                      </a:r>
                      <a:r>
                        <a:rPr lang="fr-FR" sz="1200" spc="5">
                          <a:effectLst/>
                        </a:rPr>
                        <a:t>h</a:t>
                      </a:r>
                      <a:r>
                        <a:rPr lang="fr-FR" sz="1200" spc="-10">
                          <a:effectLst/>
                        </a:rPr>
                        <a:t>0</a:t>
                      </a:r>
                      <a:r>
                        <a:rPr lang="fr-FR" sz="1200">
                          <a:effectLst/>
                        </a:rPr>
                        <a:t>0</a:t>
                      </a:r>
                      <a:endParaRPr lang="fr-FR" sz="1200">
                        <a:effectLst/>
                        <a:latin typeface="Calibri"/>
                        <a:ea typeface="Calibri"/>
                        <a:cs typeface="Times New Roman"/>
                      </a:endParaRPr>
                    </a:p>
                  </a:txBody>
                  <a:tcPr marL="0" marR="0" marT="0" marB="0"/>
                </a:tc>
                <a:tc>
                  <a:txBody>
                    <a:bodyPr/>
                    <a:lstStyle/>
                    <a:p>
                      <a:pPr>
                        <a:lnSpc>
                          <a:spcPts val="1200"/>
                        </a:lnSpc>
                        <a:spcBef>
                          <a:spcPts val="10"/>
                        </a:spcBef>
                        <a:spcAft>
                          <a:spcPts val="0"/>
                        </a:spcAft>
                      </a:pPr>
                      <a:r>
                        <a:rPr lang="fr-FR" sz="1200" b="1" dirty="0">
                          <a:effectLst/>
                        </a:rPr>
                        <a:t> </a:t>
                      </a:r>
                    </a:p>
                    <a:p>
                      <a:pPr marL="63500">
                        <a:lnSpc>
                          <a:spcPct val="115000"/>
                        </a:lnSpc>
                        <a:spcBef>
                          <a:spcPts val="15"/>
                        </a:spcBef>
                        <a:spcAft>
                          <a:spcPts val="0"/>
                        </a:spcAft>
                      </a:pPr>
                      <a:r>
                        <a:rPr lang="en-US" sz="1200" b="1" spc="5" dirty="0" err="1">
                          <a:effectLst/>
                        </a:rPr>
                        <a:t>Qu</a:t>
                      </a:r>
                      <a:r>
                        <a:rPr lang="en-US" sz="1200" b="1" spc="-20" dirty="0" err="1">
                          <a:effectLst/>
                        </a:rPr>
                        <a:t>atrième</a:t>
                      </a:r>
                      <a:r>
                        <a:rPr lang="en-US" sz="1200" b="1" spc="105" dirty="0">
                          <a:effectLst/>
                        </a:rPr>
                        <a:t> </a:t>
                      </a:r>
                      <a:r>
                        <a:rPr lang="en-US" sz="1200" b="1" spc="-20" dirty="0" err="1">
                          <a:effectLst/>
                        </a:rPr>
                        <a:t>v</a:t>
                      </a:r>
                      <a:r>
                        <a:rPr lang="en-US" sz="1200" b="1" spc="5" dirty="0" err="1">
                          <a:effectLst/>
                        </a:rPr>
                        <a:t>en</a:t>
                      </a:r>
                      <a:r>
                        <a:rPr lang="en-US" sz="1200" b="1" spc="-10" dirty="0" err="1">
                          <a:effectLst/>
                        </a:rPr>
                        <a:t>t</a:t>
                      </a:r>
                      <a:r>
                        <a:rPr lang="en-US" sz="1200" b="1" spc="15" dirty="0" err="1">
                          <a:effectLst/>
                        </a:rPr>
                        <a:t>r</a:t>
                      </a:r>
                      <a:r>
                        <a:rPr lang="en-US" sz="1200" b="1" spc="-10" dirty="0" err="1">
                          <a:effectLst/>
                        </a:rPr>
                        <a:t>i</a:t>
                      </a:r>
                      <a:r>
                        <a:rPr lang="en-US" sz="1200" b="1" spc="5" dirty="0" err="1">
                          <a:effectLst/>
                        </a:rPr>
                        <a:t>cu</a:t>
                      </a:r>
                      <a:r>
                        <a:rPr lang="en-US" sz="1200" b="1" spc="-10" dirty="0" err="1">
                          <a:effectLst/>
                        </a:rPr>
                        <a:t>l</a:t>
                      </a:r>
                      <a:r>
                        <a:rPr lang="en-US" sz="1200" b="1" dirty="0" err="1">
                          <a:effectLst/>
                        </a:rPr>
                        <a:t>e</a:t>
                      </a:r>
                      <a:endParaRPr lang="fr-FR" sz="1200" b="1" dirty="0">
                        <a:effectLst/>
                        <a:latin typeface="Calibri"/>
                        <a:ea typeface="Calibri"/>
                        <a:cs typeface="Times New Roman"/>
                      </a:endParaRPr>
                    </a:p>
                  </a:txBody>
                  <a:tcPr marL="0" marR="0" marT="0" marB="0"/>
                </a:tc>
                <a:tc gridSpan="2">
                  <a:txBody>
                    <a:bodyPr/>
                    <a:lstStyle/>
                    <a:p>
                      <a:endParaRPr lang="fr-FR"/>
                    </a:p>
                  </a:txBody>
                  <a:tcPr marL="0" marR="0" marT="0" marB="0"/>
                </a:tc>
                <a:tc hMerge="1">
                  <a:txBody>
                    <a:bodyPr/>
                    <a:lstStyle/>
                    <a:p>
                      <a:endParaRPr lang="fr-FR"/>
                    </a:p>
                  </a:txBody>
                  <a:tcPr/>
                </a:tc>
                <a:tc>
                  <a:txBody>
                    <a:bodyPr/>
                    <a:lstStyle/>
                    <a:p>
                      <a:pPr>
                        <a:lnSpc>
                          <a:spcPct val="115000"/>
                        </a:lnSpc>
                        <a:spcAft>
                          <a:spcPts val="1000"/>
                        </a:spcAft>
                      </a:pPr>
                      <a:r>
                        <a:rPr lang="fr-FR" sz="600" dirty="0">
                          <a:effectLst/>
                        </a:rPr>
                        <a:t> </a:t>
                      </a:r>
                      <a:endParaRPr lang="fr-FR" sz="600" dirty="0">
                        <a:effectLst/>
                        <a:latin typeface="Calibri"/>
                        <a:ea typeface="Calibri"/>
                        <a:cs typeface="Times New Roman"/>
                      </a:endParaRPr>
                    </a:p>
                  </a:txBody>
                  <a:tcPr marL="0" marR="0" marT="0" marB="0" anchor="ctr"/>
                </a:tc>
                <a:extLst>
                  <a:ext uri="{0D108BD9-81ED-4DB2-BD59-A6C34878D82A}">
                    <a16:rowId xmlns:a16="http://schemas.microsoft.com/office/drawing/2014/main" val="10006"/>
                  </a:ext>
                </a:extLst>
              </a:tr>
              <a:tr h="578160">
                <a:tc vMerge="1">
                  <a:txBody>
                    <a:bodyPr/>
                    <a:lstStyle/>
                    <a:p>
                      <a:endParaRPr lang="fr-FR"/>
                    </a:p>
                  </a:txBody>
                  <a:tcPr/>
                </a:tc>
                <a:tc>
                  <a:txBody>
                    <a:bodyPr/>
                    <a:lstStyle/>
                    <a:p>
                      <a:pPr>
                        <a:lnSpc>
                          <a:spcPts val="1200"/>
                        </a:lnSpc>
                        <a:spcBef>
                          <a:spcPts val="10"/>
                        </a:spcBef>
                        <a:spcAft>
                          <a:spcPts val="0"/>
                        </a:spcAft>
                      </a:pPr>
                      <a:r>
                        <a:rPr lang="en-US" sz="1200">
                          <a:effectLst/>
                        </a:rPr>
                        <a:t> </a:t>
                      </a:r>
                      <a:endParaRPr lang="fr-FR" sz="1200">
                        <a:effectLst/>
                      </a:endParaRPr>
                    </a:p>
                    <a:p>
                      <a:pPr algn="ctr">
                        <a:lnSpc>
                          <a:spcPct val="115000"/>
                        </a:lnSpc>
                        <a:spcAft>
                          <a:spcPts val="0"/>
                        </a:spcAft>
                      </a:pPr>
                      <a:r>
                        <a:rPr lang="en-US" sz="1200" spc="5">
                          <a:effectLst/>
                        </a:rPr>
                        <a:t>13</a:t>
                      </a:r>
                      <a:r>
                        <a:rPr lang="en-US" sz="1200" spc="-10">
                          <a:effectLst/>
                        </a:rPr>
                        <a:t>h</a:t>
                      </a:r>
                      <a:r>
                        <a:rPr lang="en-US" sz="1200" spc="5">
                          <a:effectLst/>
                        </a:rPr>
                        <a:t>3</a:t>
                      </a:r>
                      <a:r>
                        <a:rPr lang="en-US" sz="1200">
                          <a:effectLst/>
                        </a:rPr>
                        <a:t>0</a:t>
                      </a:r>
                      <a:r>
                        <a:rPr lang="en-US" sz="1200" spc="55">
                          <a:effectLst/>
                        </a:rPr>
                        <a:t> </a:t>
                      </a:r>
                      <a:r>
                        <a:rPr lang="en-US" sz="1200">
                          <a:effectLst/>
                        </a:rPr>
                        <a:t>à</a:t>
                      </a:r>
                      <a:r>
                        <a:rPr lang="en-US" sz="1200" spc="25">
                          <a:effectLst/>
                        </a:rPr>
                        <a:t> </a:t>
                      </a:r>
                      <a:r>
                        <a:rPr lang="en-US" sz="1200" spc="-20">
                          <a:effectLst/>
                        </a:rPr>
                        <a:t>1</a:t>
                      </a:r>
                      <a:r>
                        <a:rPr lang="en-US" sz="1200" spc="5">
                          <a:effectLst/>
                        </a:rPr>
                        <a:t>6h3</a:t>
                      </a:r>
                      <a:r>
                        <a:rPr lang="en-US" sz="1200">
                          <a:effectLst/>
                        </a:rPr>
                        <a:t>0</a:t>
                      </a:r>
                      <a:endParaRPr lang="fr-FR" sz="1200">
                        <a:effectLst/>
                        <a:latin typeface="Calibri"/>
                        <a:ea typeface="Calibri"/>
                        <a:cs typeface="Times New Roman"/>
                      </a:endParaRPr>
                    </a:p>
                  </a:txBody>
                  <a:tcPr marL="0" marR="0" marT="0" marB="0"/>
                </a:tc>
                <a:tc>
                  <a:txBody>
                    <a:bodyPr/>
                    <a:lstStyle/>
                    <a:p>
                      <a:pPr>
                        <a:lnSpc>
                          <a:spcPts val="1200"/>
                        </a:lnSpc>
                        <a:spcBef>
                          <a:spcPts val="10"/>
                        </a:spcBef>
                        <a:spcAft>
                          <a:spcPts val="0"/>
                        </a:spcAft>
                      </a:pPr>
                      <a:r>
                        <a:rPr lang="en-US" sz="1200" b="1" dirty="0">
                          <a:effectLst/>
                        </a:rPr>
                        <a:t> </a:t>
                      </a:r>
                      <a:endParaRPr lang="fr-FR" sz="1200" b="1" dirty="0">
                        <a:effectLst/>
                      </a:endParaRPr>
                    </a:p>
                    <a:p>
                      <a:pPr marL="63500">
                        <a:lnSpc>
                          <a:spcPct val="115000"/>
                        </a:lnSpc>
                        <a:spcAft>
                          <a:spcPts val="0"/>
                        </a:spcAft>
                      </a:pPr>
                      <a:r>
                        <a:rPr lang="en-US" sz="1200" b="1" spc="5" dirty="0" err="1">
                          <a:effectLst/>
                        </a:rPr>
                        <a:t>C</a:t>
                      </a:r>
                      <a:r>
                        <a:rPr lang="en-US" sz="1200" b="1" spc="-10" dirty="0" err="1">
                          <a:effectLst/>
                        </a:rPr>
                        <a:t>e</a:t>
                      </a:r>
                      <a:r>
                        <a:rPr lang="en-US" sz="1200" b="1" dirty="0" err="1">
                          <a:effectLst/>
                        </a:rPr>
                        <a:t>r</a:t>
                      </a:r>
                      <a:r>
                        <a:rPr lang="en-US" sz="1200" b="1" spc="-10" dirty="0" err="1">
                          <a:effectLst/>
                        </a:rPr>
                        <a:t>v</a:t>
                      </a:r>
                      <a:r>
                        <a:rPr lang="en-US" sz="1200" b="1" spc="5" dirty="0" err="1">
                          <a:effectLst/>
                        </a:rPr>
                        <a:t>e</a:t>
                      </a:r>
                      <a:r>
                        <a:rPr lang="en-US" sz="1200" b="1" dirty="0" err="1">
                          <a:effectLst/>
                        </a:rPr>
                        <a:t>l</a:t>
                      </a:r>
                      <a:r>
                        <a:rPr lang="en-US" sz="1200" b="1" spc="5" dirty="0" err="1">
                          <a:effectLst/>
                        </a:rPr>
                        <a:t>e</a:t>
                      </a:r>
                      <a:r>
                        <a:rPr lang="en-US" sz="1200" b="1" dirty="0" err="1">
                          <a:effectLst/>
                        </a:rPr>
                        <a:t>t</a:t>
                      </a:r>
                      <a:endParaRPr lang="fr-FR" sz="1200" b="1" dirty="0">
                        <a:effectLst/>
                        <a:latin typeface="Calibri"/>
                        <a:ea typeface="Calibri"/>
                        <a:cs typeface="Times New Roman"/>
                      </a:endParaRPr>
                    </a:p>
                  </a:txBody>
                  <a:tcPr marL="0" marR="0" marT="0" marB="0"/>
                </a:tc>
                <a:tc gridSpan="2">
                  <a:txBody>
                    <a:bodyPr/>
                    <a:lstStyle/>
                    <a:p>
                      <a:endParaRPr lang="fr-FR"/>
                    </a:p>
                  </a:txBody>
                  <a:tcPr marL="0" marR="0" marT="0" marB="0"/>
                </a:tc>
                <a:tc hMerge="1">
                  <a:txBody>
                    <a:bodyPr/>
                    <a:lstStyle/>
                    <a:p>
                      <a:endParaRPr lang="fr-FR"/>
                    </a:p>
                  </a:txBody>
                  <a:tcPr/>
                </a:tc>
                <a:tc>
                  <a:txBody>
                    <a:bodyPr/>
                    <a:lstStyle/>
                    <a:p>
                      <a:pPr>
                        <a:lnSpc>
                          <a:spcPct val="115000"/>
                        </a:lnSpc>
                        <a:spcAft>
                          <a:spcPts val="1000"/>
                        </a:spcAft>
                      </a:pPr>
                      <a:r>
                        <a:rPr lang="fr-FR" sz="600">
                          <a:effectLst/>
                        </a:rPr>
                        <a:t> </a:t>
                      </a:r>
                      <a:endParaRPr lang="fr-FR" sz="600">
                        <a:effectLst/>
                        <a:latin typeface="Calibri"/>
                        <a:ea typeface="Calibri"/>
                        <a:cs typeface="Times New Roman"/>
                      </a:endParaRPr>
                    </a:p>
                  </a:txBody>
                  <a:tcPr marL="0" marR="0" marT="0" marB="0" anchor="ctr"/>
                </a:tc>
                <a:extLst>
                  <a:ext uri="{0D108BD9-81ED-4DB2-BD59-A6C34878D82A}">
                    <a16:rowId xmlns:a16="http://schemas.microsoft.com/office/drawing/2014/main" val="10007"/>
                  </a:ext>
                </a:extLst>
              </a:tr>
              <a:tr h="432048">
                <a:tc>
                  <a:txBody>
                    <a:bodyPr/>
                    <a:lstStyle/>
                    <a:p>
                      <a:pPr>
                        <a:lnSpc>
                          <a:spcPts val="1300"/>
                        </a:lnSpc>
                        <a:spcBef>
                          <a:spcPts val="20"/>
                        </a:spcBef>
                        <a:spcAft>
                          <a:spcPts val="0"/>
                        </a:spcAft>
                      </a:pPr>
                      <a:r>
                        <a:rPr lang="en-US" sz="600" dirty="0">
                          <a:effectLst/>
                        </a:rPr>
                        <a:t> </a:t>
                      </a:r>
                      <a:endParaRPr lang="fr-FR" sz="600" dirty="0">
                        <a:effectLst/>
                      </a:endParaRPr>
                    </a:p>
                    <a:p>
                      <a:pPr marL="94615" marR="82550" algn="ctr">
                        <a:lnSpc>
                          <a:spcPct val="115000"/>
                        </a:lnSpc>
                        <a:spcAft>
                          <a:spcPts val="0"/>
                        </a:spcAft>
                      </a:pPr>
                      <a:r>
                        <a:rPr lang="fr-FR" sz="600" spc="-5" dirty="0">
                          <a:effectLst/>
                        </a:rPr>
                        <a:t>V</a:t>
                      </a:r>
                      <a:r>
                        <a:rPr lang="fr-FR" sz="600" dirty="0">
                          <a:effectLst/>
                        </a:rPr>
                        <a:t>e</a:t>
                      </a:r>
                      <a:r>
                        <a:rPr lang="fr-FR" sz="600" spc="5" dirty="0">
                          <a:effectLst/>
                        </a:rPr>
                        <a:t>nd</a:t>
                      </a:r>
                      <a:r>
                        <a:rPr lang="fr-FR" sz="600" spc="-5" dirty="0">
                          <a:effectLst/>
                        </a:rPr>
                        <a:t>r</a:t>
                      </a:r>
                      <a:r>
                        <a:rPr lang="fr-FR" sz="600" dirty="0">
                          <a:effectLst/>
                        </a:rPr>
                        <a:t>e</a:t>
                      </a:r>
                      <a:r>
                        <a:rPr lang="fr-FR" sz="600" spc="-10" dirty="0">
                          <a:effectLst/>
                        </a:rPr>
                        <a:t>d</a:t>
                      </a:r>
                      <a:r>
                        <a:rPr lang="fr-FR" sz="600" dirty="0">
                          <a:effectLst/>
                        </a:rPr>
                        <a:t>i 9</a:t>
                      </a:r>
                      <a:r>
                        <a:rPr lang="fr-FR" sz="600" spc="35" dirty="0">
                          <a:effectLst/>
                        </a:rPr>
                        <a:t> Décembre</a:t>
                      </a:r>
                      <a:r>
                        <a:rPr lang="fr-FR" sz="600" spc="55" dirty="0">
                          <a:effectLst/>
                        </a:rPr>
                        <a:t> </a:t>
                      </a:r>
                      <a:r>
                        <a:rPr lang="fr-FR" sz="600" spc="-10" dirty="0">
                          <a:effectLst/>
                        </a:rPr>
                        <a:t>22</a:t>
                      </a:r>
                      <a:endParaRPr lang="fr-FR" sz="600" dirty="0">
                        <a:effectLst/>
                      </a:endParaRPr>
                    </a:p>
                    <a:p>
                      <a:pPr>
                        <a:lnSpc>
                          <a:spcPts val="1400"/>
                        </a:lnSpc>
                        <a:spcBef>
                          <a:spcPts val="40"/>
                        </a:spcBef>
                        <a:spcAft>
                          <a:spcPts val="0"/>
                        </a:spcAft>
                      </a:pPr>
                      <a:r>
                        <a:rPr lang="en-US" sz="600" dirty="0">
                          <a:effectLst/>
                        </a:rPr>
                        <a:t> </a:t>
                      </a:r>
                      <a:endParaRPr lang="fr-FR" sz="600" dirty="0">
                        <a:effectLst/>
                      </a:endParaRPr>
                    </a:p>
                    <a:p>
                      <a:pPr marL="597535" marR="583565" algn="ctr">
                        <a:lnSpc>
                          <a:spcPct val="115000"/>
                        </a:lnSpc>
                        <a:spcAft>
                          <a:spcPts val="0"/>
                        </a:spcAft>
                      </a:pPr>
                      <a:r>
                        <a:rPr lang="en-US" sz="600" dirty="0">
                          <a:effectLst/>
                        </a:rPr>
                        <a:t> </a:t>
                      </a:r>
                      <a:endParaRPr lang="fr-FR" sz="600" dirty="0">
                        <a:effectLst/>
                        <a:latin typeface="Calibri"/>
                        <a:ea typeface="Calibri"/>
                        <a:cs typeface="Times New Roman"/>
                      </a:endParaRPr>
                    </a:p>
                  </a:txBody>
                  <a:tcPr marL="0" marR="0" marT="0" marB="0"/>
                </a:tc>
                <a:tc gridSpan="4">
                  <a:txBody>
                    <a:bodyPr/>
                    <a:lstStyle/>
                    <a:p>
                      <a:pPr>
                        <a:lnSpc>
                          <a:spcPts val="1200"/>
                        </a:lnSpc>
                        <a:spcBef>
                          <a:spcPts val="25"/>
                        </a:spcBef>
                        <a:spcAft>
                          <a:spcPts val="0"/>
                        </a:spcAft>
                      </a:pPr>
                      <a:r>
                        <a:rPr lang="fr-FR" sz="1200" b="1" dirty="0">
                          <a:effectLst/>
                        </a:rPr>
                        <a:t> </a:t>
                      </a:r>
                    </a:p>
                    <a:p>
                      <a:pPr algn="ctr">
                        <a:lnSpc>
                          <a:spcPts val="1100"/>
                        </a:lnSpc>
                        <a:spcBef>
                          <a:spcPts val="5"/>
                        </a:spcBef>
                        <a:spcAft>
                          <a:spcPts val="0"/>
                        </a:spcAft>
                      </a:pPr>
                      <a:r>
                        <a:rPr lang="fr-FR" sz="1200" b="1" dirty="0">
                          <a:effectLst/>
                        </a:rPr>
                        <a:t>Journée libérée pour la préparation du </a:t>
                      </a:r>
                      <a:r>
                        <a:rPr lang="fr-FR" sz="1200" b="1" dirty="0" smtClean="0">
                          <a:effectLst/>
                        </a:rPr>
                        <a:t>mémoire</a:t>
                      </a:r>
                      <a:endParaRPr lang="fr-FR" sz="1200" b="1" dirty="0">
                        <a:effectLst/>
                      </a:endParaRPr>
                    </a:p>
                  </a:txBody>
                  <a:tcPr marL="0" marR="0" marT="0" marB="0"/>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nSpc>
                          <a:spcPct val="115000"/>
                        </a:lnSpc>
                        <a:spcAft>
                          <a:spcPts val="1000"/>
                        </a:spcAft>
                      </a:pPr>
                      <a:r>
                        <a:rPr lang="fr-FR" sz="600">
                          <a:effectLst/>
                        </a:rPr>
                        <a:t> </a:t>
                      </a:r>
                      <a:endParaRPr lang="fr-FR" sz="600">
                        <a:effectLst/>
                        <a:latin typeface="Calibri"/>
                        <a:ea typeface="Calibri"/>
                        <a:cs typeface="Times New Roman"/>
                      </a:endParaRPr>
                    </a:p>
                  </a:txBody>
                  <a:tcPr marL="0" marR="0" marT="0" marB="0" anchor="ctr"/>
                </a:tc>
                <a:extLst>
                  <a:ext uri="{0D108BD9-81ED-4DB2-BD59-A6C34878D82A}">
                    <a16:rowId xmlns:a16="http://schemas.microsoft.com/office/drawing/2014/main" val="10008"/>
                  </a:ext>
                </a:extLst>
              </a:tr>
              <a:tr h="377061">
                <a:tc rowSpan="2">
                  <a:txBody>
                    <a:bodyPr/>
                    <a:lstStyle/>
                    <a:p>
                      <a:pPr>
                        <a:lnSpc>
                          <a:spcPts val="1300"/>
                        </a:lnSpc>
                        <a:spcBef>
                          <a:spcPts val="10"/>
                        </a:spcBef>
                        <a:spcAft>
                          <a:spcPts val="0"/>
                        </a:spcAft>
                      </a:pPr>
                      <a:r>
                        <a:rPr lang="fr-FR" sz="600" dirty="0">
                          <a:effectLst/>
                        </a:rPr>
                        <a:t> </a:t>
                      </a:r>
                    </a:p>
                    <a:p>
                      <a:pPr marL="194945" marR="181610" algn="ctr">
                        <a:lnSpc>
                          <a:spcPct val="115000"/>
                        </a:lnSpc>
                        <a:spcAft>
                          <a:spcPts val="0"/>
                        </a:spcAft>
                      </a:pPr>
                      <a:r>
                        <a:rPr lang="en-US" sz="600" spc="-15" dirty="0" err="1">
                          <a:effectLst/>
                        </a:rPr>
                        <a:t>L</a:t>
                      </a:r>
                      <a:r>
                        <a:rPr lang="en-US" sz="600" spc="5" dirty="0" err="1">
                          <a:effectLst/>
                        </a:rPr>
                        <a:t>u</a:t>
                      </a:r>
                      <a:r>
                        <a:rPr lang="en-US" sz="600" spc="-10" dirty="0" err="1">
                          <a:effectLst/>
                        </a:rPr>
                        <a:t>n</a:t>
                      </a:r>
                      <a:r>
                        <a:rPr lang="en-US" sz="600" spc="5" dirty="0" err="1">
                          <a:effectLst/>
                        </a:rPr>
                        <a:t>d</a:t>
                      </a:r>
                      <a:r>
                        <a:rPr lang="en-US" sz="600" dirty="0" err="1">
                          <a:effectLst/>
                        </a:rPr>
                        <a:t>i</a:t>
                      </a:r>
                      <a:r>
                        <a:rPr lang="en-US" sz="600" spc="35" dirty="0">
                          <a:effectLst/>
                        </a:rPr>
                        <a:t> </a:t>
                      </a:r>
                      <a:r>
                        <a:rPr lang="fr-FR" sz="600" spc="35" dirty="0">
                          <a:effectLst/>
                        </a:rPr>
                        <a:t>12</a:t>
                      </a:r>
                      <a:r>
                        <a:rPr lang="fr-FR" sz="600" spc="15" dirty="0">
                          <a:effectLst/>
                        </a:rPr>
                        <a:t> Décembre</a:t>
                      </a:r>
                      <a:r>
                        <a:rPr lang="fr-FR" sz="600" spc="55" dirty="0">
                          <a:effectLst/>
                        </a:rPr>
                        <a:t> </a:t>
                      </a:r>
                      <a:r>
                        <a:rPr lang="fr-FR" sz="600" spc="-10" dirty="0" smtClean="0">
                          <a:effectLst/>
                        </a:rPr>
                        <a:t>22</a:t>
                      </a:r>
                      <a:endParaRPr lang="fr-FR" sz="600" dirty="0">
                        <a:effectLst/>
                      </a:endParaRPr>
                    </a:p>
                  </a:txBody>
                  <a:tcPr marL="0" marR="0" marT="0" marB="0"/>
                </a:tc>
                <a:tc>
                  <a:txBody>
                    <a:bodyPr/>
                    <a:lstStyle/>
                    <a:p>
                      <a:pPr>
                        <a:lnSpc>
                          <a:spcPts val="1100"/>
                        </a:lnSpc>
                        <a:spcBef>
                          <a:spcPts val="100"/>
                        </a:spcBef>
                        <a:spcAft>
                          <a:spcPts val="0"/>
                        </a:spcAft>
                      </a:pPr>
                      <a:r>
                        <a:rPr lang="fr-FR" sz="1200">
                          <a:effectLst/>
                        </a:rPr>
                        <a:t> </a:t>
                      </a:r>
                    </a:p>
                    <a:p>
                      <a:pPr algn="ctr">
                        <a:lnSpc>
                          <a:spcPct val="115000"/>
                        </a:lnSpc>
                        <a:spcAft>
                          <a:spcPts val="0"/>
                        </a:spcAft>
                      </a:pPr>
                      <a:r>
                        <a:rPr lang="fr-FR" sz="1200" spc="-10">
                          <a:effectLst/>
                        </a:rPr>
                        <a:t>9</a:t>
                      </a:r>
                      <a:r>
                        <a:rPr lang="fr-FR" sz="1200" spc="5">
                          <a:effectLst/>
                        </a:rPr>
                        <a:t>h0</a:t>
                      </a:r>
                      <a:r>
                        <a:rPr lang="fr-FR" sz="1200">
                          <a:effectLst/>
                        </a:rPr>
                        <a:t>0</a:t>
                      </a:r>
                      <a:r>
                        <a:rPr lang="fr-FR" sz="1200" spc="45">
                          <a:effectLst/>
                        </a:rPr>
                        <a:t> </a:t>
                      </a:r>
                      <a:r>
                        <a:rPr lang="fr-FR" sz="1200">
                          <a:effectLst/>
                        </a:rPr>
                        <a:t>à</a:t>
                      </a:r>
                      <a:r>
                        <a:rPr lang="fr-FR" sz="1200" spc="15">
                          <a:effectLst/>
                        </a:rPr>
                        <a:t> </a:t>
                      </a:r>
                      <a:r>
                        <a:rPr lang="fr-FR" sz="1200" spc="5">
                          <a:effectLst/>
                        </a:rPr>
                        <a:t>1</a:t>
                      </a:r>
                      <a:r>
                        <a:rPr lang="fr-FR" sz="1200" spc="-10">
                          <a:effectLst/>
                        </a:rPr>
                        <a:t>2</a:t>
                      </a:r>
                      <a:r>
                        <a:rPr lang="fr-FR" sz="1200" spc="5">
                          <a:effectLst/>
                        </a:rPr>
                        <a:t>h</a:t>
                      </a:r>
                      <a:r>
                        <a:rPr lang="fr-FR" sz="1200" spc="-10">
                          <a:effectLst/>
                        </a:rPr>
                        <a:t>0</a:t>
                      </a:r>
                      <a:r>
                        <a:rPr lang="fr-FR" sz="1200">
                          <a:effectLst/>
                        </a:rPr>
                        <a:t>0</a:t>
                      </a:r>
                      <a:endParaRPr lang="fr-FR" sz="1200">
                        <a:effectLst/>
                        <a:latin typeface="Calibri"/>
                        <a:ea typeface="Calibri"/>
                        <a:cs typeface="Times New Roman"/>
                      </a:endParaRPr>
                    </a:p>
                  </a:txBody>
                  <a:tcPr marL="0" marR="0" marT="0" marB="0"/>
                </a:tc>
                <a:tc gridSpan="2">
                  <a:txBody>
                    <a:bodyPr/>
                    <a:lstStyle/>
                    <a:p>
                      <a:pPr>
                        <a:lnSpc>
                          <a:spcPts val="1100"/>
                        </a:lnSpc>
                        <a:spcBef>
                          <a:spcPts val="100"/>
                        </a:spcBef>
                        <a:spcAft>
                          <a:spcPts val="0"/>
                        </a:spcAft>
                      </a:pPr>
                      <a:r>
                        <a:rPr lang="fr-FR" sz="1200" b="1" dirty="0">
                          <a:effectLst/>
                        </a:rPr>
                        <a:t> </a:t>
                      </a:r>
                    </a:p>
                    <a:p>
                      <a:pPr marL="63500">
                        <a:lnSpc>
                          <a:spcPct val="101000"/>
                        </a:lnSpc>
                        <a:spcAft>
                          <a:spcPts val="0"/>
                        </a:spcAft>
                      </a:pPr>
                      <a:r>
                        <a:rPr lang="fr-FR" sz="1200" b="1" spc="5" dirty="0">
                          <a:effectLst/>
                        </a:rPr>
                        <a:t>Co</a:t>
                      </a:r>
                      <a:r>
                        <a:rPr lang="fr-FR" sz="1200" b="1" spc="-10" dirty="0">
                          <a:effectLst/>
                        </a:rPr>
                        <a:t>n</a:t>
                      </a:r>
                      <a:r>
                        <a:rPr lang="fr-FR" sz="1200" b="1" dirty="0">
                          <a:effectLst/>
                        </a:rPr>
                        <a:t>fi</a:t>
                      </a:r>
                      <a:r>
                        <a:rPr lang="fr-FR" sz="1200" b="1" spc="-10" dirty="0">
                          <a:effectLst/>
                        </a:rPr>
                        <a:t>g</a:t>
                      </a:r>
                      <a:r>
                        <a:rPr lang="fr-FR" sz="1200" b="1" spc="5" dirty="0">
                          <a:effectLst/>
                        </a:rPr>
                        <a:t>u</a:t>
                      </a:r>
                      <a:r>
                        <a:rPr lang="fr-FR" sz="1200" b="1" dirty="0">
                          <a:effectLst/>
                        </a:rPr>
                        <a:t>r</a:t>
                      </a:r>
                      <a:r>
                        <a:rPr lang="fr-FR" sz="1200" b="1" spc="-10" dirty="0">
                          <a:effectLst/>
                        </a:rPr>
                        <a:t>a</a:t>
                      </a:r>
                      <a:r>
                        <a:rPr lang="fr-FR" sz="1200" b="1" dirty="0">
                          <a:effectLst/>
                        </a:rPr>
                        <a:t>t</a:t>
                      </a:r>
                      <a:r>
                        <a:rPr lang="fr-FR" sz="1200" b="1" spc="-10" dirty="0">
                          <a:effectLst/>
                        </a:rPr>
                        <a:t>i</a:t>
                      </a:r>
                      <a:r>
                        <a:rPr lang="fr-FR" sz="1200" b="1" spc="5" dirty="0">
                          <a:effectLst/>
                        </a:rPr>
                        <a:t>o</a:t>
                      </a:r>
                      <a:r>
                        <a:rPr lang="fr-FR" sz="1200" b="1" dirty="0">
                          <a:effectLst/>
                        </a:rPr>
                        <a:t>n</a:t>
                      </a:r>
                      <a:r>
                        <a:rPr lang="fr-FR" sz="1200" b="1" spc="125" dirty="0">
                          <a:effectLst/>
                        </a:rPr>
                        <a:t> in</a:t>
                      </a:r>
                      <a:r>
                        <a:rPr lang="fr-FR" sz="1200" b="1" spc="15" dirty="0">
                          <a:effectLst/>
                        </a:rPr>
                        <a:t>t</a:t>
                      </a:r>
                      <a:r>
                        <a:rPr lang="fr-FR" sz="1200" b="1" spc="-10" dirty="0">
                          <a:effectLst/>
                        </a:rPr>
                        <a:t>e</a:t>
                      </a:r>
                      <a:r>
                        <a:rPr lang="fr-FR" sz="1200" b="1" dirty="0">
                          <a:effectLst/>
                        </a:rPr>
                        <a:t>r</a:t>
                      </a:r>
                      <a:r>
                        <a:rPr lang="fr-FR" sz="1200" b="1" spc="-10" dirty="0">
                          <a:effectLst/>
                        </a:rPr>
                        <a:t>n</a:t>
                      </a:r>
                      <a:r>
                        <a:rPr lang="fr-FR" sz="1200" b="1" dirty="0">
                          <a:effectLst/>
                        </a:rPr>
                        <a:t>e</a:t>
                      </a:r>
                    </a:p>
                    <a:p>
                      <a:pPr marL="63500">
                        <a:lnSpc>
                          <a:spcPct val="101000"/>
                        </a:lnSpc>
                        <a:spcAft>
                          <a:spcPts val="0"/>
                        </a:spcAft>
                      </a:pPr>
                      <a:r>
                        <a:rPr lang="fr-FR" sz="1200" b="1" spc="5" dirty="0">
                          <a:effectLst/>
                        </a:rPr>
                        <a:t>Ve</a:t>
                      </a:r>
                      <a:r>
                        <a:rPr lang="fr-FR" sz="1200" b="1" spc="-20" dirty="0">
                          <a:effectLst/>
                        </a:rPr>
                        <a:t>n</a:t>
                      </a:r>
                      <a:r>
                        <a:rPr lang="fr-FR" sz="1200" b="1" spc="15" dirty="0">
                          <a:effectLst/>
                        </a:rPr>
                        <a:t>t</a:t>
                      </a:r>
                      <a:r>
                        <a:rPr lang="fr-FR" sz="1200" b="1" spc="-10" dirty="0">
                          <a:effectLst/>
                        </a:rPr>
                        <a:t>r</a:t>
                      </a:r>
                      <a:r>
                        <a:rPr lang="fr-FR" sz="1200" b="1" dirty="0">
                          <a:effectLst/>
                        </a:rPr>
                        <a:t>i</a:t>
                      </a:r>
                      <a:r>
                        <a:rPr lang="fr-FR" sz="1200" b="1" spc="5" dirty="0">
                          <a:effectLst/>
                        </a:rPr>
                        <a:t>c</a:t>
                      </a:r>
                      <a:r>
                        <a:rPr lang="fr-FR" sz="1200" b="1" spc="-10" dirty="0">
                          <a:effectLst/>
                        </a:rPr>
                        <a:t>u</a:t>
                      </a:r>
                      <a:r>
                        <a:rPr lang="fr-FR" sz="1200" b="1" dirty="0">
                          <a:effectLst/>
                        </a:rPr>
                        <a:t>le</a:t>
                      </a:r>
                      <a:r>
                        <a:rPr lang="fr-FR" sz="1200" b="1" spc="95" dirty="0">
                          <a:effectLst/>
                        </a:rPr>
                        <a:t> </a:t>
                      </a:r>
                      <a:r>
                        <a:rPr lang="fr-FR" sz="1200" b="1" dirty="0">
                          <a:effectLst/>
                        </a:rPr>
                        <a:t>l</a:t>
                      </a:r>
                      <a:r>
                        <a:rPr lang="fr-FR" sz="1200" b="1" spc="-10" dirty="0">
                          <a:effectLst/>
                        </a:rPr>
                        <a:t>a</a:t>
                      </a:r>
                      <a:r>
                        <a:rPr lang="fr-FR" sz="1200" b="1" dirty="0">
                          <a:effectLst/>
                        </a:rPr>
                        <a:t>t</a:t>
                      </a:r>
                      <a:r>
                        <a:rPr lang="fr-FR" sz="1200" b="1" spc="5" dirty="0">
                          <a:effectLst/>
                        </a:rPr>
                        <a:t>é</a:t>
                      </a:r>
                      <a:r>
                        <a:rPr lang="fr-FR" sz="1200" b="1" spc="-10" dirty="0">
                          <a:effectLst/>
                        </a:rPr>
                        <a:t>r</a:t>
                      </a:r>
                      <a:r>
                        <a:rPr lang="fr-FR" sz="1200" b="1" spc="5" dirty="0">
                          <a:effectLst/>
                        </a:rPr>
                        <a:t>a</a:t>
                      </a:r>
                      <a:r>
                        <a:rPr lang="fr-FR" sz="1200" b="1" dirty="0">
                          <a:effectLst/>
                        </a:rPr>
                        <a:t>l</a:t>
                      </a:r>
                    </a:p>
                    <a:p>
                      <a:pPr marL="63500">
                        <a:lnSpc>
                          <a:spcPct val="101000"/>
                        </a:lnSpc>
                        <a:spcAft>
                          <a:spcPts val="0"/>
                        </a:spcAft>
                      </a:pPr>
                      <a:r>
                        <a:rPr lang="fr-FR" sz="1200" b="1" spc="-10" dirty="0">
                          <a:effectLst/>
                        </a:rPr>
                        <a:t>I</a:t>
                      </a:r>
                      <a:r>
                        <a:rPr lang="fr-FR" sz="1200" b="1" dirty="0">
                          <a:effectLst/>
                        </a:rPr>
                        <a:t>I</a:t>
                      </a:r>
                      <a:r>
                        <a:rPr lang="fr-FR" sz="1200" b="1" spc="-20" dirty="0">
                          <a:effectLst/>
                        </a:rPr>
                        <a:t>I</a:t>
                      </a:r>
                      <a:r>
                        <a:rPr lang="fr-FR" sz="1200" b="1" spc="15" dirty="0">
                          <a:effectLst/>
                        </a:rPr>
                        <a:t>è</a:t>
                      </a:r>
                      <a:r>
                        <a:rPr lang="fr-FR" sz="1200" b="1" spc="-5" dirty="0">
                          <a:effectLst/>
                        </a:rPr>
                        <a:t>m</a:t>
                      </a:r>
                      <a:r>
                        <a:rPr lang="fr-FR" sz="1200" b="1" dirty="0">
                          <a:effectLst/>
                        </a:rPr>
                        <a:t>e</a:t>
                      </a:r>
                      <a:r>
                        <a:rPr lang="fr-FR" sz="1200" b="1" spc="70" dirty="0">
                          <a:effectLst/>
                        </a:rPr>
                        <a:t> </a:t>
                      </a:r>
                      <a:r>
                        <a:rPr lang="fr-FR" sz="1200" b="1" spc="-10" dirty="0">
                          <a:effectLst/>
                        </a:rPr>
                        <a:t>v</a:t>
                      </a:r>
                      <a:r>
                        <a:rPr lang="fr-FR" sz="1200" b="1" spc="5" dirty="0">
                          <a:effectLst/>
                        </a:rPr>
                        <a:t>en</a:t>
                      </a:r>
                      <a:r>
                        <a:rPr lang="fr-FR" sz="1200" b="1" dirty="0">
                          <a:effectLst/>
                        </a:rPr>
                        <a:t>t</a:t>
                      </a:r>
                      <a:r>
                        <a:rPr lang="fr-FR" sz="1200" b="1" spc="-10" dirty="0">
                          <a:effectLst/>
                        </a:rPr>
                        <a:t>r</a:t>
                      </a:r>
                      <a:r>
                        <a:rPr lang="fr-FR" sz="1200" b="1" spc="15" dirty="0">
                          <a:effectLst/>
                        </a:rPr>
                        <a:t>i</a:t>
                      </a:r>
                      <a:r>
                        <a:rPr lang="fr-FR" sz="1200" b="1" spc="5" dirty="0">
                          <a:effectLst/>
                        </a:rPr>
                        <a:t>c</a:t>
                      </a:r>
                      <a:r>
                        <a:rPr lang="fr-FR" sz="1200" b="1" spc="-20" dirty="0">
                          <a:effectLst/>
                        </a:rPr>
                        <a:t>u</a:t>
                      </a:r>
                      <a:r>
                        <a:rPr lang="fr-FR" sz="1200" b="1" spc="15" dirty="0">
                          <a:effectLst/>
                        </a:rPr>
                        <a:t>l</a:t>
                      </a:r>
                      <a:r>
                        <a:rPr lang="fr-FR" sz="1200" b="1" dirty="0">
                          <a:effectLst/>
                        </a:rPr>
                        <a:t>e</a:t>
                      </a:r>
                      <a:endParaRPr lang="fr-FR" sz="1200" b="1" dirty="0">
                        <a:effectLst/>
                        <a:latin typeface="Calibri"/>
                        <a:ea typeface="Calibri"/>
                        <a:cs typeface="Times New Roman"/>
                      </a:endParaRPr>
                    </a:p>
                  </a:txBody>
                  <a:tcPr marL="0" marR="0" marT="0" marB="0"/>
                </a:tc>
                <a:tc hMerge="1">
                  <a:txBody>
                    <a:bodyPr/>
                    <a:lstStyle/>
                    <a:p>
                      <a:endParaRPr lang="fr-FR"/>
                    </a:p>
                  </a:txBody>
                  <a:tcPr/>
                </a:tc>
                <a:tc>
                  <a:txBody>
                    <a:bodyPr/>
                    <a:lstStyle/>
                    <a:p>
                      <a:endParaRPr lang="fr-FR" dirty="0"/>
                    </a:p>
                  </a:txBody>
                  <a:tcPr marL="0" marR="0" marT="0" marB="0"/>
                </a:tc>
                <a:tc>
                  <a:txBody>
                    <a:bodyPr/>
                    <a:lstStyle/>
                    <a:p>
                      <a:pPr>
                        <a:lnSpc>
                          <a:spcPct val="115000"/>
                        </a:lnSpc>
                        <a:spcAft>
                          <a:spcPts val="1000"/>
                        </a:spcAft>
                      </a:pPr>
                      <a:r>
                        <a:rPr lang="fr-FR" sz="600">
                          <a:effectLst/>
                        </a:rPr>
                        <a:t> </a:t>
                      </a:r>
                      <a:endParaRPr lang="fr-FR" sz="600">
                        <a:effectLst/>
                        <a:latin typeface="Calibri"/>
                        <a:ea typeface="Calibri"/>
                        <a:cs typeface="Times New Roman"/>
                      </a:endParaRPr>
                    </a:p>
                  </a:txBody>
                  <a:tcPr marL="0" marR="0" marT="0" marB="0" anchor="ctr"/>
                </a:tc>
                <a:extLst>
                  <a:ext uri="{0D108BD9-81ED-4DB2-BD59-A6C34878D82A}">
                    <a16:rowId xmlns:a16="http://schemas.microsoft.com/office/drawing/2014/main" val="10009"/>
                  </a:ext>
                </a:extLst>
              </a:tr>
              <a:tr h="567172">
                <a:tc vMerge="1">
                  <a:txBody>
                    <a:bodyPr/>
                    <a:lstStyle/>
                    <a:p>
                      <a:endParaRPr lang="fr-FR"/>
                    </a:p>
                  </a:txBody>
                  <a:tcPr/>
                </a:tc>
                <a:tc>
                  <a:txBody>
                    <a:bodyPr/>
                    <a:lstStyle/>
                    <a:p>
                      <a:pPr>
                        <a:lnSpc>
                          <a:spcPts val="1200"/>
                        </a:lnSpc>
                        <a:spcBef>
                          <a:spcPts val="10"/>
                        </a:spcBef>
                        <a:spcAft>
                          <a:spcPts val="0"/>
                        </a:spcAft>
                      </a:pPr>
                      <a:r>
                        <a:rPr lang="en-US" sz="1200" dirty="0">
                          <a:solidFill>
                            <a:schemeClr val="tx1"/>
                          </a:solidFill>
                          <a:effectLst/>
                        </a:rPr>
                        <a:t> </a:t>
                      </a:r>
                      <a:endParaRPr lang="fr-FR" sz="1200" dirty="0">
                        <a:solidFill>
                          <a:schemeClr val="tx1"/>
                        </a:solidFill>
                        <a:effectLst/>
                      </a:endParaRPr>
                    </a:p>
                    <a:p>
                      <a:pPr algn="ctr">
                        <a:lnSpc>
                          <a:spcPct val="115000"/>
                        </a:lnSpc>
                        <a:spcAft>
                          <a:spcPts val="0"/>
                        </a:spcAft>
                      </a:pPr>
                      <a:r>
                        <a:rPr lang="en-US" sz="1200" spc="5" dirty="0">
                          <a:solidFill>
                            <a:schemeClr val="tx1"/>
                          </a:solidFill>
                          <a:effectLst/>
                        </a:rPr>
                        <a:t>13</a:t>
                      </a:r>
                      <a:r>
                        <a:rPr lang="en-US" sz="1200" spc="-10" dirty="0">
                          <a:solidFill>
                            <a:schemeClr val="tx1"/>
                          </a:solidFill>
                          <a:effectLst/>
                        </a:rPr>
                        <a:t>h</a:t>
                      </a:r>
                      <a:r>
                        <a:rPr lang="en-US" sz="1200" spc="5" dirty="0">
                          <a:solidFill>
                            <a:schemeClr val="tx1"/>
                          </a:solidFill>
                          <a:effectLst/>
                        </a:rPr>
                        <a:t>3</a:t>
                      </a:r>
                      <a:r>
                        <a:rPr lang="en-US" sz="1200" dirty="0">
                          <a:solidFill>
                            <a:schemeClr val="tx1"/>
                          </a:solidFill>
                          <a:effectLst/>
                        </a:rPr>
                        <a:t>0</a:t>
                      </a:r>
                      <a:r>
                        <a:rPr lang="en-US" sz="1200" spc="55" dirty="0">
                          <a:solidFill>
                            <a:schemeClr val="tx1"/>
                          </a:solidFill>
                          <a:effectLst/>
                        </a:rPr>
                        <a:t> </a:t>
                      </a:r>
                      <a:r>
                        <a:rPr lang="en-US" sz="1200" dirty="0">
                          <a:solidFill>
                            <a:schemeClr val="tx1"/>
                          </a:solidFill>
                          <a:effectLst/>
                        </a:rPr>
                        <a:t>à</a:t>
                      </a:r>
                      <a:r>
                        <a:rPr lang="en-US" sz="1200" spc="25" dirty="0">
                          <a:solidFill>
                            <a:schemeClr val="tx1"/>
                          </a:solidFill>
                          <a:effectLst/>
                        </a:rPr>
                        <a:t> </a:t>
                      </a:r>
                      <a:r>
                        <a:rPr lang="en-US" sz="1200" spc="-20" dirty="0">
                          <a:solidFill>
                            <a:schemeClr val="tx1"/>
                          </a:solidFill>
                          <a:effectLst/>
                        </a:rPr>
                        <a:t>1</a:t>
                      </a:r>
                      <a:r>
                        <a:rPr lang="en-US" sz="1200" spc="5" dirty="0">
                          <a:solidFill>
                            <a:schemeClr val="tx1"/>
                          </a:solidFill>
                          <a:effectLst/>
                        </a:rPr>
                        <a:t>6h3</a:t>
                      </a:r>
                      <a:r>
                        <a:rPr lang="en-US" sz="1200" dirty="0">
                          <a:solidFill>
                            <a:schemeClr val="tx1"/>
                          </a:solidFill>
                          <a:effectLst/>
                        </a:rPr>
                        <a:t>0</a:t>
                      </a:r>
                      <a:endParaRPr lang="fr-FR" sz="1200" dirty="0">
                        <a:solidFill>
                          <a:schemeClr val="tx1"/>
                        </a:solidFill>
                        <a:effectLst/>
                        <a:latin typeface="Calibri"/>
                        <a:ea typeface="Calibri"/>
                        <a:cs typeface="Times New Roman"/>
                      </a:endParaRPr>
                    </a:p>
                  </a:txBody>
                  <a:tcPr marL="0" marR="0" marT="0" marB="0">
                    <a:solidFill>
                      <a:schemeClr val="accent1">
                        <a:lumMod val="20000"/>
                        <a:lumOff val="80000"/>
                      </a:schemeClr>
                    </a:solidFill>
                  </a:tcPr>
                </a:tc>
                <a:tc gridSpan="2">
                  <a:txBody>
                    <a:bodyPr/>
                    <a:lstStyle/>
                    <a:p>
                      <a:pPr>
                        <a:lnSpc>
                          <a:spcPts val="1200"/>
                        </a:lnSpc>
                        <a:spcBef>
                          <a:spcPts val="10"/>
                        </a:spcBef>
                        <a:spcAft>
                          <a:spcPts val="0"/>
                        </a:spcAft>
                      </a:pPr>
                      <a:r>
                        <a:rPr lang="en-US" sz="1200" dirty="0">
                          <a:solidFill>
                            <a:schemeClr val="tx1"/>
                          </a:solidFill>
                          <a:effectLst/>
                        </a:rPr>
                        <a:t> </a:t>
                      </a:r>
                      <a:endParaRPr lang="fr-FR" sz="1200" dirty="0">
                        <a:solidFill>
                          <a:schemeClr val="tx1"/>
                        </a:solidFill>
                        <a:effectLst/>
                      </a:endParaRPr>
                    </a:p>
                    <a:p>
                      <a:pPr marL="63500">
                        <a:lnSpc>
                          <a:spcPct val="115000"/>
                        </a:lnSpc>
                        <a:spcBef>
                          <a:spcPts val="25"/>
                        </a:spcBef>
                        <a:spcAft>
                          <a:spcPts val="0"/>
                        </a:spcAft>
                      </a:pPr>
                      <a:r>
                        <a:rPr lang="en-US" sz="1200" spc="-5" dirty="0" err="1">
                          <a:solidFill>
                            <a:schemeClr val="tx1"/>
                          </a:solidFill>
                          <a:effectLst/>
                        </a:rPr>
                        <a:t>M</a:t>
                      </a:r>
                      <a:r>
                        <a:rPr lang="en-US" sz="1200" spc="5" dirty="0" err="1">
                          <a:solidFill>
                            <a:schemeClr val="tx1"/>
                          </a:solidFill>
                          <a:effectLst/>
                        </a:rPr>
                        <a:t>én</a:t>
                      </a:r>
                      <a:r>
                        <a:rPr lang="en-US" sz="1200" spc="-10" dirty="0" err="1">
                          <a:solidFill>
                            <a:schemeClr val="tx1"/>
                          </a:solidFill>
                          <a:effectLst/>
                        </a:rPr>
                        <a:t>i</a:t>
                      </a:r>
                      <a:r>
                        <a:rPr lang="en-US" sz="1200" spc="5" dirty="0" err="1">
                          <a:solidFill>
                            <a:schemeClr val="tx1"/>
                          </a:solidFill>
                          <a:effectLst/>
                        </a:rPr>
                        <a:t>n</a:t>
                      </a:r>
                      <a:r>
                        <a:rPr lang="en-US" sz="1200" spc="-10" dirty="0" err="1">
                          <a:solidFill>
                            <a:schemeClr val="tx1"/>
                          </a:solidFill>
                          <a:effectLst/>
                        </a:rPr>
                        <a:t>g</a:t>
                      </a:r>
                      <a:r>
                        <a:rPr lang="en-US" sz="1200" spc="5" dirty="0" err="1">
                          <a:solidFill>
                            <a:schemeClr val="tx1"/>
                          </a:solidFill>
                          <a:effectLst/>
                        </a:rPr>
                        <a:t>e</a:t>
                      </a:r>
                      <a:r>
                        <a:rPr lang="en-US" sz="1200" dirty="0" err="1">
                          <a:solidFill>
                            <a:schemeClr val="tx1"/>
                          </a:solidFill>
                          <a:effectLst/>
                        </a:rPr>
                        <a:t>s</a:t>
                      </a:r>
                      <a:endParaRPr lang="fr-FR" sz="1200" dirty="0">
                        <a:solidFill>
                          <a:schemeClr val="tx1"/>
                        </a:solidFill>
                        <a:effectLst/>
                        <a:latin typeface="Calibri"/>
                        <a:ea typeface="Calibri"/>
                        <a:cs typeface="Times New Roman"/>
                      </a:endParaRPr>
                    </a:p>
                  </a:txBody>
                  <a:tcPr marL="0" marR="0" marT="0" marB="0">
                    <a:solidFill>
                      <a:schemeClr val="accent1">
                        <a:lumMod val="20000"/>
                        <a:lumOff val="80000"/>
                      </a:schemeClr>
                    </a:solidFill>
                  </a:tcPr>
                </a:tc>
                <a:tc hMerge="1">
                  <a:txBody>
                    <a:bodyPr/>
                    <a:lstStyle/>
                    <a:p>
                      <a:endParaRPr lang="fr-FR"/>
                    </a:p>
                  </a:txBody>
                  <a:tcPr/>
                </a:tc>
                <a:tc>
                  <a:txBody>
                    <a:bodyPr/>
                    <a:lstStyle/>
                    <a:p>
                      <a:endParaRPr lang="fr-FR"/>
                    </a:p>
                  </a:txBody>
                  <a:tcPr marL="0" marR="0" marT="0" marB="0"/>
                </a:tc>
                <a:tc>
                  <a:txBody>
                    <a:bodyPr/>
                    <a:lstStyle/>
                    <a:p>
                      <a:pPr>
                        <a:lnSpc>
                          <a:spcPct val="115000"/>
                        </a:lnSpc>
                        <a:spcAft>
                          <a:spcPts val="1000"/>
                        </a:spcAft>
                      </a:pPr>
                      <a:r>
                        <a:rPr lang="fr-FR" sz="600" dirty="0">
                          <a:effectLst/>
                        </a:rPr>
                        <a:t> </a:t>
                      </a:r>
                      <a:endParaRPr lang="fr-FR" sz="600" dirty="0">
                        <a:effectLst/>
                        <a:latin typeface="Calibri"/>
                        <a:ea typeface="Calibri"/>
                        <a:cs typeface="Times New Roman"/>
                      </a:endParaRPr>
                    </a:p>
                  </a:txBody>
                  <a:tcPr marL="0" marR="0" marT="0" marB="0" anchor="ctr"/>
                </a:tc>
                <a:extLst>
                  <a:ext uri="{0D108BD9-81ED-4DB2-BD59-A6C34878D82A}">
                    <a16:rowId xmlns:a16="http://schemas.microsoft.com/office/drawing/2014/main" val="10010"/>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037781216"/>
              </p:ext>
            </p:extLst>
          </p:nvPr>
        </p:nvGraphicFramePr>
        <p:xfrm>
          <a:off x="4860032" y="141760"/>
          <a:ext cx="3995936" cy="6862368"/>
        </p:xfrm>
        <a:graphic>
          <a:graphicData uri="http://schemas.openxmlformats.org/drawingml/2006/table">
            <a:tbl>
              <a:tblPr firstRow="1" firstCol="1" lastRow="1" lastCol="1" bandRow="1" bandCol="1">
                <a:tableStyleId>{5C22544A-7EE6-4342-B048-85BDC9FD1C3A}</a:tableStyleId>
              </a:tblPr>
              <a:tblGrid>
                <a:gridCol w="1007857">
                  <a:extLst>
                    <a:ext uri="{9D8B030D-6E8A-4147-A177-3AD203B41FA5}">
                      <a16:colId xmlns:a16="http://schemas.microsoft.com/office/drawing/2014/main" val="20000"/>
                    </a:ext>
                  </a:extLst>
                </a:gridCol>
                <a:gridCol w="852916">
                  <a:extLst>
                    <a:ext uri="{9D8B030D-6E8A-4147-A177-3AD203B41FA5}">
                      <a16:colId xmlns:a16="http://schemas.microsoft.com/office/drawing/2014/main" val="20001"/>
                    </a:ext>
                  </a:extLst>
                </a:gridCol>
                <a:gridCol w="1324593">
                  <a:extLst>
                    <a:ext uri="{9D8B030D-6E8A-4147-A177-3AD203B41FA5}">
                      <a16:colId xmlns:a16="http://schemas.microsoft.com/office/drawing/2014/main" val="20002"/>
                    </a:ext>
                  </a:extLst>
                </a:gridCol>
                <a:gridCol w="810570">
                  <a:extLst>
                    <a:ext uri="{9D8B030D-6E8A-4147-A177-3AD203B41FA5}">
                      <a16:colId xmlns:a16="http://schemas.microsoft.com/office/drawing/2014/main" val="20003"/>
                    </a:ext>
                  </a:extLst>
                </a:gridCol>
              </a:tblGrid>
              <a:tr h="307538">
                <a:tc rowSpan="2">
                  <a:txBody>
                    <a:bodyPr/>
                    <a:lstStyle/>
                    <a:p>
                      <a:pPr>
                        <a:lnSpc>
                          <a:spcPts val="1300"/>
                        </a:lnSpc>
                        <a:spcBef>
                          <a:spcPts val="10"/>
                        </a:spcBef>
                        <a:spcAft>
                          <a:spcPts val="0"/>
                        </a:spcAft>
                      </a:pPr>
                      <a:r>
                        <a:rPr lang="en-US" sz="800" dirty="0">
                          <a:effectLst/>
                        </a:rPr>
                        <a:t> </a:t>
                      </a:r>
                      <a:endParaRPr lang="fr-FR" sz="800" dirty="0">
                        <a:effectLst/>
                      </a:endParaRPr>
                    </a:p>
                    <a:p>
                      <a:pPr marL="190500" marR="178435" algn="ctr">
                        <a:lnSpc>
                          <a:spcPct val="115000"/>
                        </a:lnSpc>
                        <a:spcAft>
                          <a:spcPts val="0"/>
                        </a:spcAft>
                      </a:pPr>
                      <a:r>
                        <a:rPr lang="fr-FR" sz="800" spc="-20" dirty="0">
                          <a:effectLst/>
                        </a:rPr>
                        <a:t>M</a:t>
                      </a:r>
                      <a:r>
                        <a:rPr lang="fr-FR" sz="800" spc="10" dirty="0">
                          <a:effectLst/>
                        </a:rPr>
                        <a:t>a</a:t>
                      </a:r>
                      <a:r>
                        <a:rPr lang="fr-FR" sz="800" spc="-5" dirty="0">
                          <a:effectLst/>
                        </a:rPr>
                        <a:t>r</a:t>
                      </a:r>
                      <a:r>
                        <a:rPr lang="fr-FR" sz="800" spc="5" dirty="0">
                          <a:effectLst/>
                        </a:rPr>
                        <a:t>d</a:t>
                      </a:r>
                      <a:r>
                        <a:rPr lang="fr-FR" sz="800" dirty="0">
                          <a:effectLst/>
                        </a:rPr>
                        <a:t>i</a:t>
                      </a:r>
                      <a:r>
                        <a:rPr lang="fr-FR" sz="800" spc="30" dirty="0">
                          <a:effectLst/>
                        </a:rPr>
                        <a:t> 13</a:t>
                      </a:r>
                      <a:r>
                        <a:rPr lang="fr-FR" sz="800" spc="35" dirty="0">
                          <a:effectLst/>
                        </a:rPr>
                        <a:t> Décembre</a:t>
                      </a:r>
                      <a:r>
                        <a:rPr lang="fr-FR" sz="800" spc="55" dirty="0">
                          <a:effectLst/>
                        </a:rPr>
                        <a:t> </a:t>
                      </a:r>
                      <a:r>
                        <a:rPr lang="fr-FR" sz="800" spc="-10" dirty="0">
                          <a:effectLst/>
                        </a:rPr>
                        <a:t>22</a:t>
                      </a:r>
                      <a:endParaRPr lang="fr-FR" sz="800" dirty="0">
                        <a:effectLst/>
                      </a:endParaRPr>
                    </a:p>
                    <a:p>
                      <a:pPr>
                        <a:lnSpc>
                          <a:spcPts val="1400"/>
                        </a:lnSpc>
                        <a:spcBef>
                          <a:spcPts val="40"/>
                        </a:spcBef>
                        <a:spcAft>
                          <a:spcPts val="0"/>
                        </a:spcAft>
                      </a:pPr>
                      <a:r>
                        <a:rPr lang="en-US" sz="800" dirty="0">
                          <a:effectLst/>
                        </a:rPr>
                        <a:t> </a:t>
                      </a:r>
                      <a:endParaRPr lang="fr-FR" sz="800" dirty="0">
                        <a:effectLst/>
                      </a:endParaRPr>
                    </a:p>
                    <a:p>
                      <a:pPr marL="597535" marR="583565" algn="ctr">
                        <a:lnSpc>
                          <a:spcPct val="115000"/>
                        </a:lnSpc>
                        <a:spcAft>
                          <a:spcPts val="0"/>
                        </a:spcAft>
                      </a:pPr>
                      <a:endParaRPr lang="fr-FR" sz="800" dirty="0">
                        <a:effectLst/>
                        <a:latin typeface="Calibri"/>
                        <a:ea typeface="Calibri"/>
                        <a:cs typeface="Times New Roman"/>
                      </a:endParaRPr>
                    </a:p>
                  </a:txBody>
                  <a:tcPr marL="0" marR="0" marT="0" marB="0"/>
                </a:tc>
                <a:tc>
                  <a:txBody>
                    <a:bodyPr/>
                    <a:lstStyle/>
                    <a:p>
                      <a:pPr>
                        <a:lnSpc>
                          <a:spcPts val="1100"/>
                        </a:lnSpc>
                        <a:spcBef>
                          <a:spcPts val="100"/>
                        </a:spcBef>
                        <a:spcAft>
                          <a:spcPts val="0"/>
                        </a:spcAft>
                      </a:pPr>
                      <a:r>
                        <a:rPr lang="en-US" sz="800">
                          <a:effectLst/>
                        </a:rPr>
                        <a:t> </a:t>
                      </a:r>
                      <a:endParaRPr lang="fr-FR" sz="800">
                        <a:effectLst/>
                      </a:endParaRPr>
                    </a:p>
                    <a:p>
                      <a:pPr algn="ctr">
                        <a:lnSpc>
                          <a:spcPct val="115000"/>
                        </a:lnSpc>
                        <a:spcAft>
                          <a:spcPts val="0"/>
                        </a:spcAft>
                      </a:pPr>
                      <a:r>
                        <a:rPr lang="en-US" sz="800" spc="-10">
                          <a:effectLst/>
                        </a:rPr>
                        <a:t>9</a:t>
                      </a:r>
                      <a:r>
                        <a:rPr lang="en-US" sz="800" spc="5">
                          <a:effectLst/>
                        </a:rPr>
                        <a:t>h0</a:t>
                      </a:r>
                      <a:r>
                        <a:rPr lang="en-US" sz="800">
                          <a:effectLst/>
                        </a:rPr>
                        <a:t>0</a:t>
                      </a:r>
                      <a:r>
                        <a:rPr lang="en-US" sz="800" spc="45">
                          <a:effectLst/>
                        </a:rPr>
                        <a:t> </a:t>
                      </a:r>
                      <a:r>
                        <a:rPr lang="en-US" sz="800">
                          <a:effectLst/>
                        </a:rPr>
                        <a:t>à</a:t>
                      </a:r>
                      <a:r>
                        <a:rPr lang="en-US" sz="800" spc="15">
                          <a:effectLst/>
                        </a:rPr>
                        <a:t> </a:t>
                      </a:r>
                      <a:r>
                        <a:rPr lang="en-US" sz="800" spc="5">
                          <a:effectLst/>
                        </a:rPr>
                        <a:t>1</a:t>
                      </a:r>
                      <a:r>
                        <a:rPr lang="en-US" sz="800" spc="-10">
                          <a:effectLst/>
                        </a:rPr>
                        <a:t>2</a:t>
                      </a:r>
                      <a:r>
                        <a:rPr lang="en-US" sz="800" spc="5">
                          <a:effectLst/>
                        </a:rPr>
                        <a:t>h</a:t>
                      </a:r>
                      <a:r>
                        <a:rPr lang="en-US" sz="800" spc="-10">
                          <a:effectLst/>
                        </a:rPr>
                        <a:t>0</a:t>
                      </a:r>
                      <a:r>
                        <a:rPr lang="en-US" sz="800">
                          <a:effectLst/>
                        </a:rPr>
                        <a:t>0</a:t>
                      </a:r>
                      <a:endParaRPr lang="fr-FR" sz="800">
                        <a:effectLst/>
                        <a:latin typeface="Calibri"/>
                        <a:ea typeface="Calibri"/>
                        <a:cs typeface="Times New Roman"/>
                      </a:endParaRPr>
                    </a:p>
                  </a:txBody>
                  <a:tcPr marL="0" marR="0" marT="0" marB="0"/>
                </a:tc>
                <a:tc>
                  <a:txBody>
                    <a:bodyPr/>
                    <a:lstStyle/>
                    <a:p>
                      <a:pPr>
                        <a:lnSpc>
                          <a:spcPts val="1100"/>
                        </a:lnSpc>
                        <a:spcBef>
                          <a:spcPts val="100"/>
                        </a:spcBef>
                        <a:spcAft>
                          <a:spcPts val="0"/>
                        </a:spcAft>
                      </a:pPr>
                      <a:r>
                        <a:rPr lang="en-US" sz="800">
                          <a:effectLst/>
                        </a:rPr>
                        <a:t> </a:t>
                      </a:r>
                      <a:endParaRPr lang="fr-FR" sz="800">
                        <a:effectLst/>
                      </a:endParaRPr>
                    </a:p>
                    <a:p>
                      <a:pPr marL="63500">
                        <a:lnSpc>
                          <a:spcPct val="115000"/>
                        </a:lnSpc>
                        <a:spcAft>
                          <a:spcPts val="0"/>
                        </a:spcAft>
                      </a:pPr>
                      <a:r>
                        <a:rPr lang="en-US" sz="800" spc="5">
                          <a:effectLst/>
                        </a:rPr>
                        <a:t>Co</a:t>
                      </a:r>
                      <a:r>
                        <a:rPr lang="en-US" sz="800" spc="-10">
                          <a:effectLst/>
                        </a:rPr>
                        <a:t>n</a:t>
                      </a:r>
                      <a:r>
                        <a:rPr lang="en-US" sz="800">
                          <a:effectLst/>
                        </a:rPr>
                        <a:t>fi</a:t>
                      </a:r>
                      <a:r>
                        <a:rPr lang="en-US" sz="800" spc="-10">
                          <a:effectLst/>
                        </a:rPr>
                        <a:t>g</a:t>
                      </a:r>
                      <a:r>
                        <a:rPr lang="en-US" sz="800" spc="5">
                          <a:effectLst/>
                        </a:rPr>
                        <a:t>u</a:t>
                      </a:r>
                      <a:r>
                        <a:rPr lang="en-US" sz="800">
                          <a:effectLst/>
                        </a:rPr>
                        <a:t>r</a:t>
                      </a:r>
                      <a:r>
                        <a:rPr lang="en-US" sz="800" spc="-10">
                          <a:effectLst/>
                        </a:rPr>
                        <a:t>a</a:t>
                      </a:r>
                      <a:r>
                        <a:rPr lang="en-US" sz="800">
                          <a:effectLst/>
                        </a:rPr>
                        <a:t>t</a:t>
                      </a:r>
                      <a:r>
                        <a:rPr lang="en-US" sz="800" spc="-10">
                          <a:effectLst/>
                        </a:rPr>
                        <a:t>i</a:t>
                      </a:r>
                      <a:r>
                        <a:rPr lang="en-US" sz="800" spc="5">
                          <a:effectLst/>
                        </a:rPr>
                        <a:t>o</a:t>
                      </a:r>
                      <a:r>
                        <a:rPr lang="en-US" sz="800">
                          <a:effectLst/>
                        </a:rPr>
                        <a:t>n</a:t>
                      </a:r>
                      <a:r>
                        <a:rPr lang="en-US" sz="800" spc="125">
                          <a:effectLst/>
                        </a:rPr>
                        <a:t> </a:t>
                      </a:r>
                      <a:r>
                        <a:rPr lang="en-US" sz="800">
                          <a:effectLst/>
                        </a:rPr>
                        <a:t>i</a:t>
                      </a:r>
                      <a:r>
                        <a:rPr lang="en-US" sz="800" spc="-10">
                          <a:effectLst/>
                        </a:rPr>
                        <a:t>n</a:t>
                      </a:r>
                      <a:r>
                        <a:rPr lang="en-US" sz="800" spc="15">
                          <a:effectLst/>
                        </a:rPr>
                        <a:t>t</a:t>
                      </a:r>
                      <a:r>
                        <a:rPr lang="en-US" sz="800" spc="-10">
                          <a:effectLst/>
                        </a:rPr>
                        <a:t>e</a:t>
                      </a:r>
                      <a:r>
                        <a:rPr lang="en-US" sz="800">
                          <a:effectLst/>
                        </a:rPr>
                        <a:t>r</a:t>
                      </a:r>
                      <a:r>
                        <a:rPr lang="en-US" sz="800" spc="-10">
                          <a:effectLst/>
                        </a:rPr>
                        <a:t>n</a:t>
                      </a:r>
                      <a:r>
                        <a:rPr lang="en-US" sz="800">
                          <a:effectLst/>
                        </a:rPr>
                        <a:t>e</a:t>
                      </a:r>
                      <a:r>
                        <a:rPr lang="en-US" sz="800" spc="75">
                          <a:effectLst/>
                        </a:rPr>
                        <a:t> </a:t>
                      </a:r>
                      <a:r>
                        <a:rPr lang="en-US" sz="800" spc="-10">
                          <a:effectLst/>
                        </a:rPr>
                        <a:t>I</a:t>
                      </a:r>
                      <a:r>
                        <a:rPr lang="en-US" sz="800">
                          <a:effectLst/>
                        </a:rPr>
                        <a:t>I</a:t>
                      </a:r>
                      <a:endParaRPr lang="fr-FR" sz="800">
                        <a:effectLst/>
                        <a:latin typeface="Calibri"/>
                        <a:ea typeface="Calibri"/>
                        <a:cs typeface="Times New Roman"/>
                      </a:endParaRPr>
                    </a:p>
                  </a:txBody>
                  <a:tcPr marL="0" marR="0" marT="0" marB="0"/>
                </a:tc>
                <a:tc>
                  <a:txBody>
                    <a:bodyPr/>
                    <a:lstStyle/>
                    <a:p>
                      <a:pPr algn="ctr">
                        <a:lnSpc>
                          <a:spcPct val="115000"/>
                        </a:lnSpc>
                        <a:spcAft>
                          <a:spcPts val="0"/>
                        </a:spcAft>
                      </a:pPr>
                      <a:endParaRPr lang="fr-FR" sz="800" dirty="0">
                        <a:effectLst/>
                        <a:latin typeface="Calibri"/>
                        <a:ea typeface="Calibri"/>
                        <a:cs typeface="Times New Roman"/>
                      </a:endParaRPr>
                    </a:p>
                  </a:txBody>
                  <a:tcPr marL="0" marR="0" marT="0" marB="0"/>
                </a:tc>
                <a:extLst>
                  <a:ext uri="{0D108BD9-81ED-4DB2-BD59-A6C34878D82A}">
                    <a16:rowId xmlns:a16="http://schemas.microsoft.com/office/drawing/2014/main" val="10000"/>
                  </a:ext>
                </a:extLst>
              </a:tr>
              <a:tr h="1284993">
                <a:tc vMerge="1">
                  <a:txBody>
                    <a:bodyPr/>
                    <a:lstStyle/>
                    <a:p>
                      <a:endParaRPr lang="fr-FR"/>
                    </a:p>
                  </a:txBody>
                  <a:tcPr/>
                </a:tc>
                <a:tc>
                  <a:txBody>
                    <a:bodyPr/>
                    <a:lstStyle/>
                    <a:p>
                      <a:pPr>
                        <a:lnSpc>
                          <a:spcPts val="1100"/>
                        </a:lnSpc>
                        <a:spcBef>
                          <a:spcPts val="100"/>
                        </a:spcBef>
                        <a:spcAft>
                          <a:spcPts val="0"/>
                        </a:spcAft>
                      </a:pPr>
                      <a:r>
                        <a:rPr lang="en-US" sz="1200" b="1" dirty="0">
                          <a:effectLst/>
                        </a:rPr>
                        <a:t> </a:t>
                      </a:r>
                      <a:endParaRPr lang="fr-FR" sz="1200" b="1" dirty="0">
                        <a:effectLst/>
                      </a:endParaRPr>
                    </a:p>
                    <a:p>
                      <a:pPr algn="ctr">
                        <a:lnSpc>
                          <a:spcPct val="115000"/>
                        </a:lnSpc>
                        <a:spcAft>
                          <a:spcPts val="0"/>
                        </a:spcAft>
                      </a:pPr>
                      <a:r>
                        <a:rPr lang="en-US" sz="1200" b="1" spc="5" dirty="0">
                          <a:effectLst/>
                        </a:rPr>
                        <a:t>13</a:t>
                      </a:r>
                      <a:r>
                        <a:rPr lang="en-US" sz="1200" b="1" spc="-10" dirty="0">
                          <a:effectLst/>
                        </a:rPr>
                        <a:t>h</a:t>
                      </a:r>
                      <a:r>
                        <a:rPr lang="en-US" sz="1200" b="1" spc="5" dirty="0">
                          <a:effectLst/>
                        </a:rPr>
                        <a:t>3</a:t>
                      </a:r>
                      <a:r>
                        <a:rPr lang="en-US" sz="1200" b="1" dirty="0">
                          <a:effectLst/>
                        </a:rPr>
                        <a:t>0</a:t>
                      </a:r>
                      <a:r>
                        <a:rPr lang="en-US" sz="1200" b="1" spc="55" dirty="0">
                          <a:effectLst/>
                        </a:rPr>
                        <a:t> </a:t>
                      </a:r>
                      <a:r>
                        <a:rPr lang="en-US" sz="1200" b="1" dirty="0">
                          <a:effectLst/>
                        </a:rPr>
                        <a:t>à</a:t>
                      </a:r>
                      <a:r>
                        <a:rPr lang="en-US" sz="1200" b="1" spc="25" dirty="0">
                          <a:effectLst/>
                        </a:rPr>
                        <a:t> </a:t>
                      </a:r>
                      <a:r>
                        <a:rPr lang="en-US" sz="1200" b="1" spc="-20" dirty="0">
                          <a:effectLst/>
                        </a:rPr>
                        <a:t>1</a:t>
                      </a:r>
                      <a:r>
                        <a:rPr lang="en-US" sz="1200" b="1" spc="5" dirty="0">
                          <a:effectLst/>
                        </a:rPr>
                        <a:t>6h3</a:t>
                      </a:r>
                      <a:r>
                        <a:rPr lang="en-US" sz="1200" b="1" dirty="0">
                          <a:effectLst/>
                        </a:rPr>
                        <a:t>0</a:t>
                      </a:r>
                      <a:endParaRPr lang="fr-FR" sz="1200" b="1" dirty="0">
                        <a:effectLst/>
                        <a:latin typeface="Calibri"/>
                        <a:ea typeface="Calibri"/>
                        <a:cs typeface="Times New Roman"/>
                      </a:endParaRPr>
                    </a:p>
                  </a:txBody>
                  <a:tcPr marL="0" marR="0" marT="0" marB="0"/>
                </a:tc>
                <a:tc>
                  <a:txBody>
                    <a:bodyPr/>
                    <a:lstStyle/>
                    <a:p>
                      <a:pPr>
                        <a:lnSpc>
                          <a:spcPts val="1100"/>
                        </a:lnSpc>
                        <a:spcBef>
                          <a:spcPts val="100"/>
                        </a:spcBef>
                        <a:spcAft>
                          <a:spcPts val="0"/>
                        </a:spcAft>
                      </a:pPr>
                      <a:r>
                        <a:rPr lang="en-US" sz="1200" b="1" dirty="0">
                          <a:effectLst/>
                        </a:rPr>
                        <a:t> </a:t>
                      </a:r>
                      <a:endParaRPr lang="fr-FR" sz="1200" b="1" dirty="0">
                        <a:effectLst/>
                      </a:endParaRPr>
                    </a:p>
                    <a:p>
                      <a:pPr marL="63500">
                        <a:lnSpc>
                          <a:spcPct val="115000"/>
                        </a:lnSpc>
                        <a:spcAft>
                          <a:spcPts val="0"/>
                        </a:spcAft>
                      </a:pPr>
                      <a:r>
                        <a:rPr lang="en-US" sz="1200" b="1" spc="5" dirty="0">
                          <a:effectLst/>
                        </a:rPr>
                        <a:t>Th</a:t>
                      </a:r>
                      <a:r>
                        <a:rPr lang="en-US" sz="1200" b="1" spc="-10" dirty="0">
                          <a:effectLst/>
                        </a:rPr>
                        <a:t>a</a:t>
                      </a:r>
                      <a:r>
                        <a:rPr lang="en-US" sz="1200" b="1" dirty="0">
                          <a:effectLst/>
                        </a:rPr>
                        <a:t>l</a:t>
                      </a:r>
                      <a:r>
                        <a:rPr lang="en-US" sz="1200" b="1" spc="5" dirty="0">
                          <a:effectLst/>
                        </a:rPr>
                        <a:t>a</a:t>
                      </a:r>
                      <a:r>
                        <a:rPr lang="en-US" sz="1200" b="1" spc="-5" dirty="0">
                          <a:effectLst/>
                        </a:rPr>
                        <a:t>m</a:t>
                      </a:r>
                      <a:r>
                        <a:rPr lang="en-US" sz="1200" b="1" spc="5" dirty="0">
                          <a:effectLst/>
                        </a:rPr>
                        <a:t>u</a:t>
                      </a:r>
                      <a:r>
                        <a:rPr lang="en-US" sz="1200" b="1" dirty="0">
                          <a:effectLst/>
                        </a:rPr>
                        <a:t>s</a:t>
                      </a:r>
                      <a:r>
                        <a:rPr lang="en-US" sz="1200" b="1" spc="5" dirty="0">
                          <a:effectLst/>
                        </a:rPr>
                        <a:t> </a:t>
                      </a:r>
                      <a:endParaRPr lang="fr-FR" sz="1200" b="1" dirty="0">
                        <a:effectLst/>
                        <a:latin typeface="Calibri"/>
                        <a:ea typeface="Calibri"/>
                        <a:cs typeface="Times New Roman"/>
                      </a:endParaRPr>
                    </a:p>
                  </a:txBody>
                  <a:tcPr marL="0" marR="0" marT="0" marB="0"/>
                </a:tc>
                <a:tc>
                  <a:txBody>
                    <a:bodyPr/>
                    <a:lstStyle/>
                    <a:p>
                      <a:pPr>
                        <a:lnSpc>
                          <a:spcPts val="1300"/>
                        </a:lnSpc>
                        <a:spcBef>
                          <a:spcPts val="20"/>
                        </a:spcBef>
                        <a:spcAft>
                          <a:spcPts val="0"/>
                        </a:spcAft>
                      </a:pPr>
                      <a:endParaRPr lang="fr-FR" sz="800">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307161">
                <a:tc rowSpan="2">
                  <a:txBody>
                    <a:bodyPr/>
                    <a:lstStyle/>
                    <a:p>
                      <a:pPr>
                        <a:lnSpc>
                          <a:spcPts val="1300"/>
                        </a:lnSpc>
                        <a:spcBef>
                          <a:spcPts val="10"/>
                        </a:spcBef>
                        <a:spcAft>
                          <a:spcPts val="0"/>
                        </a:spcAft>
                      </a:pPr>
                      <a:r>
                        <a:rPr lang="en-US" sz="800" dirty="0">
                          <a:effectLst/>
                        </a:rPr>
                        <a:t> </a:t>
                      </a:r>
                      <a:endParaRPr lang="fr-FR" sz="800" dirty="0">
                        <a:effectLst/>
                      </a:endParaRPr>
                    </a:p>
                    <a:p>
                      <a:pPr marL="99060" marR="85090" algn="ctr">
                        <a:lnSpc>
                          <a:spcPct val="115000"/>
                        </a:lnSpc>
                        <a:spcAft>
                          <a:spcPts val="0"/>
                        </a:spcAft>
                      </a:pPr>
                      <a:r>
                        <a:rPr lang="en-US" sz="800" dirty="0" err="1">
                          <a:effectLst/>
                        </a:rPr>
                        <a:t>Mercredi</a:t>
                      </a:r>
                      <a:r>
                        <a:rPr lang="en-US" sz="800" dirty="0">
                          <a:effectLst/>
                        </a:rPr>
                        <a:t> 14</a:t>
                      </a:r>
                      <a:r>
                        <a:rPr lang="fr-FR" sz="800" spc="35" dirty="0">
                          <a:effectLst/>
                        </a:rPr>
                        <a:t> Décembre</a:t>
                      </a:r>
                      <a:r>
                        <a:rPr lang="fr-FR" sz="800" spc="55" dirty="0">
                          <a:effectLst/>
                        </a:rPr>
                        <a:t> </a:t>
                      </a:r>
                      <a:r>
                        <a:rPr lang="fr-FR" sz="800" spc="-10" dirty="0">
                          <a:effectLst/>
                        </a:rPr>
                        <a:t>22</a:t>
                      </a:r>
                      <a:endParaRPr lang="fr-FR" sz="800" dirty="0">
                        <a:effectLst/>
                      </a:endParaRPr>
                    </a:p>
                    <a:p>
                      <a:pPr>
                        <a:lnSpc>
                          <a:spcPts val="1000"/>
                        </a:lnSpc>
                        <a:spcAft>
                          <a:spcPts val="0"/>
                        </a:spcAft>
                      </a:pPr>
                      <a:r>
                        <a:rPr lang="en-US" sz="800" dirty="0">
                          <a:effectLst/>
                        </a:rPr>
                        <a:t> </a:t>
                      </a:r>
                      <a:endParaRPr lang="fr-FR" sz="800" dirty="0">
                        <a:effectLst/>
                      </a:endParaRPr>
                    </a:p>
                    <a:p>
                      <a:pPr>
                        <a:lnSpc>
                          <a:spcPts val="1000"/>
                        </a:lnSpc>
                        <a:spcAft>
                          <a:spcPts val="0"/>
                        </a:spcAft>
                      </a:pPr>
                      <a:r>
                        <a:rPr lang="en-US" sz="800" dirty="0">
                          <a:effectLst/>
                        </a:rPr>
                        <a:t> </a:t>
                      </a:r>
                      <a:endParaRPr lang="fr-FR" sz="800" dirty="0">
                        <a:effectLst/>
                      </a:endParaRPr>
                    </a:p>
                  </a:txBody>
                  <a:tcPr marL="0" marR="0" marT="0" marB="0"/>
                </a:tc>
                <a:tc>
                  <a:txBody>
                    <a:bodyPr/>
                    <a:lstStyle/>
                    <a:p>
                      <a:pPr>
                        <a:lnSpc>
                          <a:spcPts val="1100"/>
                        </a:lnSpc>
                        <a:spcBef>
                          <a:spcPts val="100"/>
                        </a:spcBef>
                        <a:spcAft>
                          <a:spcPts val="0"/>
                        </a:spcAft>
                      </a:pPr>
                      <a:r>
                        <a:rPr lang="en-US" sz="1200" b="1">
                          <a:effectLst/>
                        </a:rPr>
                        <a:t> </a:t>
                      </a:r>
                      <a:endParaRPr lang="fr-FR" sz="1200" b="1">
                        <a:effectLst/>
                      </a:endParaRPr>
                    </a:p>
                    <a:p>
                      <a:pPr algn="ctr">
                        <a:lnSpc>
                          <a:spcPct val="115000"/>
                        </a:lnSpc>
                        <a:spcAft>
                          <a:spcPts val="0"/>
                        </a:spcAft>
                      </a:pPr>
                      <a:r>
                        <a:rPr lang="en-US" sz="1200" b="1" spc="-10">
                          <a:effectLst/>
                        </a:rPr>
                        <a:t>9</a:t>
                      </a:r>
                      <a:r>
                        <a:rPr lang="en-US" sz="1200" b="1" spc="5">
                          <a:effectLst/>
                        </a:rPr>
                        <a:t>h0</a:t>
                      </a:r>
                      <a:r>
                        <a:rPr lang="en-US" sz="1200" b="1">
                          <a:effectLst/>
                        </a:rPr>
                        <a:t>0</a:t>
                      </a:r>
                      <a:r>
                        <a:rPr lang="en-US" sz="1200" b="1" spc="45">
                          <a:effectLst/>
                        </a:rPr>
                        <a:t> </a:t>
                      </a:r>
                      <a:r>
                        <a:rPr lang="en-US" sz="1200" b="1">
                          <a:effectLst/>
                        </a:rPr>
                        <a:t>à</a:t>
                      </a:r>
                      <a:r>
                        <a:rPr lang="en-US" sz="1200" b="1" spc="15">
                          <a:effectLst/>
                        </a:rPr>
                        <a:t> </a:t>
                      </a:r>
                      <a:r>
                        <a:rPr lang="en-US" sz="1200" b="1" spc="5">
                          <a:effectLst/>
                        </a:rPr>
                        <a:t>1</a:t>
                      </a:r>
                      <a:r>
                        <a:rPr lang="en-US" sz="1200" b="1" spc="-10">
                          <a:effectLst/>
                        </a:rPr>
                        <a:t>2</a:t>
                      </a:r>
                      <a:r>
                        <a:rPr lang="en-US" sz="1200" b="1" spc="5">
                          <a:effectLst/>
                        </a:rPr>
                        <a:t>h</a:t>
                      </a:r>
                      <a:r>
                        <a:rPr lang="en-US" sz="1200" b="1" spc="-10">
                          <a:effectLst/>
                        </a:rPr>
                        <a:t>0</a:t>
                      </a:r>
                      <a:r>
                        <a:rPr lang="en-US" sz="1200" b="1">
                          <a:effectLst/>
                        </a:rPr>
                        <a:t>0</a:t>
                      </a:r>
                      <a:endParaRPr lang="fr-FR" sz="1200" b="1">
                        <a:effectLst/>
                        <a:latin typeface="Calibri"/>
                        <a:ea typeface="Calibri"/>
                        <a:cs typeface="Times New Roman"/>
                      </a:endParaRPr>
                    </a:p>
                  </a:txBody>
                  <a:tcPr marL="0" marR="0" marT="0" marB="0"/>
                </a:tc>
                <a:tc>
                  <a:txBody>
                    <a:bodyPr/>
                    <a:lstStyle/>
                    <a:p>
                      <a:pPr>
                        <a:lnSpc>
                          <a:spcPts val="1100"/>
                        </a:lnSpc>
                        <a:spcBef>
                          <a:spcPts val="100"/>
                        </a:spcBef>
                        <a:spcAft>
                          <a:spcPts val="0"/>
                        </a:spcAft>
                      </a:pPr>
                      <a:r>
                        <a:rPr lang="en-US" sz="1200" b="1" dirty="0">
                          <a:effectLst/>
                        </a:rPr>
                        <a:t> </a:t>
                      </a:r>
                      <a:endParaRPr lang="fr-FR" sz="1200" b="1" dirty="0">
                        <a:effectLst/>
                      </a:endParaRPr>
                    </a:p>
                    <a:p>
                      <a:pPr marL="63500">
                        <a:lnSpc>
                          <a:spcPct val="115000"/>
                        </a:lnSpc>
                        <a:spcAft>
                          <a:spcPts val="0"/>
                        </a:spcAft>
                      </a:pPr>
                      <a:r>
                        <a:rPr lang="en-US" sz="1200" b="1" spc="5" dirty="0" err="1">
                          <a:effectLst/>
                        </a:rPr>
                        <a:t>Va</a:t>
                      </a:r>
                      <a:r>
                        <a:rPr lang="en-US" sz="1200" b="1" spc="-10" dirty="0" err="1">
                          <a:effectLst/>
                        </a:rPr>
                        <a:t>s</a:t>
                      </a:r>
                      <a:r>
                        <a:rPr lang="en-US" sz="1200" b="1" spc="5" dirty="0" err="1">
                          <a:effectLst/>
                        </a:rPr>
                        <a:t>c</a:t>
                      </a:r>
                      <a:r>
                        <a:rPr lang="en-US" sz="1200" b="1" spc="-10" dirty="0" err="1">
                          <a:effectLst/>
                        </a:rPr>
                        <a:t>u</a:t>
                      </a:r>
                      <a:r>
                        <a:rPr lang="en-US" sz="1200" b="1" dirty="0" err="1">
                          <a:effectLst/>
                        </a:rPr>
                        <a:t>l</a:t>
                      </a:r>
                      <a:r>
                        <a:rPr lang="en-US" sz="1200" b="1" spc="5" dirty="0" err="1">
                          <a:effectLst/>
                        </a:rPr>
                        <a:t>a</a:t>
                      </a:r>
                      <a:r>
                        <a:rPr lang="en-US" sz="1200" b="1" spc="-10" dirty="0" err="1">
                          <a:effectLst/>
                        </a:rPr>
                        <a:t>r</a:t>
                      </a:r>
                      <a:r>
                        <a:rPr lang="en-US" sz="1200" b="1" dirty="0" err="1">
                          <a:effectLst/>
                        </a:rPr>
                        <a:t>is</a:t>
                      </a:r>
                      <a:r>
                        <a:rPr lang="en-US" sz="1200" b="1" spc="-10" dirty="0" err="1">
                          <a:effectLst/>
                        </a:rPr>
                        <a:t>a</a:t>
                      </a:r>
                      <a:r>
                        <a:rPr lang="en-US" sz="1200" b="1" dirty="0" err="1">
                          <a:effectLst/>
                        </a:rPr>
                        <a:t>ti</a:t>
                      </a:r>
                      <a:r>
                        <a:rPr lang="en-US" sz="1200" b="1" spc="5" dirty="0" err="1">
                          <a:effectLst/>
                        </a:rPr>
                        <a:t>o</a:t>
                      </a:r>
                      <a:r>
                        <a:rPr lang="en-US" sz="1200" b="1" dirty="0" err="1">
                          <a:effectLst/>
                        </a:rPr>
                        <a:t>n</a:t>
                      </a:r>
                      <a:r>
                        <a:rPr lang="en-US" sz="1200" b="1" spc="135" dirty="0">
                          <a:effectLst/>
                        </a:rPr>
                        <a:t> </a:t>
                      </a:r>
                      <a:r>
                        <a:rPr lang="en-US" sz="1200" b="1" spc="5" dirty="0" err="1">
                          <a:effectLst/>
                        </a:rPr>
                        <a:t>c</a:t>
                      </a:r>
                      <a:r>
                        <a:rPr lang="en-US" sz="1200" b="1" spc="-10" dirty="0" err="1">
                          <a:effectLst/>
                        </a:rPr>
                        <a:t>é</a:t>
                      </a:r>
                      <a:r>
                        <a:rPr lang="en-US" sz="1200" b="1" dirty="0" err="1">
                          <a:effectLst/>
                        </a:rPr>
                        <a:t>r</a:t>
                      </a:r>
                      <a:r>
                        <a:rPr lang="en-US" sz="1200" b="1" spc="5" dirty="0" err="1">
                          <a:effectLst/>
                        </a:rPr>
                        <a:t>é</a:t>
                      </a:r>
                      <a:r>
                        <a:rPr lang="en-US" sz="1200" b="1" spc="-20" dirty="0" err="1">
                          <a:effectLst/>
                        </a:rPr>
                        <a:t>b</a:t>
                      </a:r>
                      <a:r>
                        <a:rPr lang="en-US" sz="1200" b="1" spc="15" dirty="0" err="1">
                          <a:effectLst/>
                        </a:rPr>
                        <a:t>r</a:t>
                      </a:r>
                      <a:r>
                        <a:rPr lang="en-US" sz="1200" b="1" spc="-10" dirty="0" err="1">
                          <a:effectLst/>
                        </a:rPr>
                        <a:t>a</a:t>
                      </a:r>
                      <a:r>
                        <a:rPr lang="en-US" sz="1200" b="1" dirty="0" err="1">
                          <a:effectLst/>
                        </a:rPr>
                        <a:t>le</a:t>
                      </a:r>
                      <a:endParaRPr lang="fr-FR" sz="1200" b="1" dirty="0">
                        <a:effectLst/>
                        <a:latin typeface="Calibri"/>
                        <a:ea typeface="Calibri"/>
                        <a:cs typeface="Times New Roman"/>
                      </a:endParaRPr>
                    </a:p>
                  </a:txBody>
                  <a:tcPr marL="0" marR="0" marT="0" marB="0"/>
                </a:tc>
                <a:tc>
                  <a:txBody>
                    <a:bodyPr/>
                    <a:lstStyle/>
                    <a:p>
                      <a:pPr>
                        <a:lnSpc>
                          <a:spcPts val="1300"/>
                        </a:lnSpc>
                        <a:spcBef>
                          <a:spcPts val="10"/>
                        </a:spcBef>
                        <a:spcAft>
                          <a:spcPts val="0"/>
                        </a:spcAft>
                      </a:pPr>
                      <a:endParaRPr lang="fr-FR" sz="800">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1468981">
                <a:tc vMerge="1">
                  <a:txBody>
                    <a:bodyPr/>
                    <a:lstStyle/>
                    <a:p>
                      <a:endParaRPr lang="fr-FR"/>
                    </a:p>
                  </a:txBody>
                  <a:tcPr/>
                </a:tc>
                <a:tc>
                  <a:txBody>
                    <a:bodyPr/>
                    <a:lstStyle/>
                    <a:p>
                      <a:pPr>
                        <a:lnSpc>
                          <a:spcPts val="1100"/>
                        </a:lnSpc>
                        <a:spcBef>
                          <a:spcPts val="100"/>
                        </a:spcBef>
                        <a:spcAft>
                          <a:spcPts val="0"/>
                        </a:spcAft>
                      </a:pPr>
                      <a:r>
                        <a:rPr lang="en-US" sz="1200" b="1">
                          <a:effectLst/>
                        </a:rPr>
                        <a:t> </a:t>
                      </a:r>
                      <a:endParaRPr lang="fr-FR" sz="1200" b="1">
                        <a:effectLst/>
                      </a:endParaRPr>
                    </a:p>
                    <a:p>
                      <a:pPr algn="ctr">
                        <a:lnSpc>
                          <a:spcPct val="115000"/>
                        </a:lnSpc>
                        <a:spcAft>
                          <a:spcPts val="0"/>
                        </a:spcAft>
                      </a:pPr>
                      <a:r>
                        <a:rPr lang="en-US" sz="1200" b="1" spc="5">
                          <a:effectLst/>
                        </a:rPr>
                        <a:t>13</a:t>
                      </a:r>
                      <a:r>
                        <a:rPr lang="en-US" sz="1200" b="1" spc="-10">
                          <a:effectLst/>
                        </a:rPr>
                        <a:t>h</a:t>
                      </a:r>
                      <a:r>
                        <a:rPr lang="en-US" sz="1200" b="1" spc="5">
                          <a:effectLst/>
                        </a:rPr>
                        <a:t>3</a:t>
                      </a:r>
                      <a:r>
                        <a:rPr lang="en-US" sz="1200" b="1">
                          <a:effectLst/>
                        </a:rPr>
                        <a:t>0</a:t>
                      </a:r>
                      <a:r>
                        <a:rPr lang="en-US" sz="1200" b="1" spc="55">
                          <a:effectLst/>
                        </a:rPr>
                        <a:t> </a:t>
                      </a:r>
                      <a:r>
                        <a:rPr lang="en-US" sz="1200" b="1">
                          <a:effectLst/>
                        </a:rPr>
                        <a:t>à</a:t>
                      </a:r>
                      <a:r>
                        <a:rPr lang="en-US" sz="1200" b="1" spc="25">
                          <a:effectLst/>
                        </a:rPr>
                        <a:t> </a:t>
                      </a:r>
                      <a:r>
                        <a:rPr lang="en-US" sz="1200" b="1" spc="-10">
                          <a:effectLst/>
                        </a:rPr>
                        <a:t>16</a:t>
                      </a:r>
                      <a:r>
                        <a:rPr lang="en-US" sz="1200" b="1" spc="5">
                          <a:effectLst/>
                        </a:rPr>
                        <a:t>h3</a:t>
                      </a:r>
                      <a:r>
                        <a:rPr lang="en-US" sz="1200" b="1">
                          <a:effectLst/>
                        </a:rPr>
                        <a:t>0</a:t>
                      </a:r>
                      <a:endParaRPr lang="fr-FR" sz="1200" b="1">
                        <a:effectLst/>
                        <a:latin typeface="Calibri"/>
                        <a:ea typeface="Calibri"/>
                        <a:cs typeface="Times New Roman"/>
                      </a:endParaRPr>
                    </a:p>
                  </a:txBody>
                  <a:tcPr marL="0" marR="0" marT="0" marB="0"/>
                </a:tc>
                <a:tc>
                  <a:txBody>
                    <a:bodyPr/>
                    <a:lstStyle/>
                    <a:p>
                      <a:pPr>
                        <a:lnSpc>
                          <a:spcPts val="1100"/>
                        </a:lnSpc>
                        <a:spcBef>
                          <a:spcPts val="100"/>
                        </a:spcBef>
                        <a:spcAft>
                          <a:spcPts val="0"/>
                        </a:spcAft>
                      </a:pPr>
                      <a:r>
                        <a:rPr lang="fr-FR" sz="1200" b="1" dirty="0">
                          <a:effectLst/>
                        </a:rPr>
                        <a:t> </a:t>
                      </a:r>
                    </a:p>
                    <a:p>
                      <a:pPr marL="63500">
                        <a:lnSpc>
                          <a:spcPct val="115000"/>
                        </a:lnSpc>
                        <a:spcAft>
                          <a:spcPts val="0"/>
                        </a:spcAft>
                      </a:pPr>
                      <a:r>
                        <a:rPr lang="fr-FR" sz="1200" b="1" spc="5" dirty="0">
                          <a:effectLst/>
                        </a:rPr>
                        <a:t>Ga</a:t>
                      </a:r>
                      <a:r>
                        <a:rPr lang="fr-FR" sz="1200" b="1" spc="-10" dirty="0">
                          <a:effectLst/>
                        </a:rPr>
                        <a:t>ng</a:t>
                      </a:r>
                      <a:r>
                        <a:rPr lang="fr-FR" sz="1200" b="1" spc="15" dirty="0">
                          <a:effectLst/>
                        </a:rPr>
                        <a:t>l</a:t>
                      </a:r>
                      <a:r>
                        <a:rPr lang="fr-FR" sz="1200" b="1" spc="-10" dirty="0">
                          <a:effectLst/>
                        </a:rPr>
                        <a:t>i</a:t>
                      </a:r>
                      <a:r>
                        <a:rPr lang="fr-FR" sz="1200" b="1" spc="5" dirty="0">
                          <a:effectLst/>
                        </a:rPr>
                        <a:t>o</a:t>
                      </a:r>
                      <a:r>
                        <a:rPr lang="fr-FR" sz="1200" b="1" dirty="0">
                          <a:effectLst/>
                        </a:rPr>
                        <a:t>n</a:t>
                      </a:r>
                      <a:r>
                        <a:rPr lang="fr-FR" sz="1200" b="1" spc="85" dirty="0">
                          <a:effectLst/>
                        </a:rPr>
                        <a:t> </a:t>
                      </a:r>
                      <a:r>
                        <a:rPr lang="fr-FR" sz="1200" b="1" spc="5" dirty="0">
                          <a:effectLst/>
                        </a:rPr>
                        <a:t>d</a:t>
                      </a:r>
                      <a:r>
                        <a:rPr lang="fr-FR" sz="1200" b="1" dirty="0">
                          <a:effectLst/>
                        </a:rPr>
                        <a:t>e</a:t>
                      </a:r>
                      <a:r>
                        <a:rPr lang="fr-FR" sz="1200" b="1" spc="15" dirty="0">
                          <a:effectLst/>
                        </a:rPr>
                        <a:t> </a:t>
                      </a:r>
                      <a:r>
                        <a:rPr lang="fr-FR" sz="1200" b="1" dirty="0">
                          <a:effectLst/>
                        </a:rPr>
                        <a:t>la</a:t>
                      </a:r>
                      <a:r>
                        <a:rPr lang="fr-FR" sz="1200" b="1" spc="20" dirty="0">
                          <a:effectLst/>
                        </a:rPr>
                        <a:t> </a:t>
                      </a:r>
                      <a:r>
                        <a:rPr lang="fr-FR" sz="1200" b="1" spc="-10" dirty="0">
                          <a:effectLst/>
                        </a:rPr>
                        <a:t>b</a:t>
                      </a:r>
                      <a:r>
                        <a:rPr lang="fr-FR" sz="1200" b="1" spc="5" dirty="0">
                          <a:effectLst/>
                        </a:rPr>
                        <a:t>a</a:t>
                      </a:r>
                      <a:r>
                        <a:rPr lang="fr-FR" sz="1200" b="1" dirty="0">
                          <a:effectLst/>
                        </a:rPr>
                        <a:t>se</a:t>
                      </a:r>
                      <a:r>
                        <a:rPr lang="fr-FR" sz="1200" b="1" spc="40" dirty="0">
                          <a:effectLst/>
                        </a:rPr>
                        <a:t> </a:t>
                      </a:r>
                      <a:r>
                        <a:rPr lang="fr-FR" sz="1200" b="1" spc="-10" dirty="0">
                          <a:effectLst/>
                        </a:rPr>
                        <a:t>e</a:t>
                      </a:r>
                      <a:r>
                        <a:rPr lang="fr-FR" sz="1200" b="1" dirty="0">
                          <a:effectLst/>
                        </a:rPr>
                        <a:t>t</a:t>
                      </a:r>
                      <a:r>
                        <a:rPr lang="fr-FR" sz="1200" b="1" spc="20" dirty="0">
                          <a:effectLst/>
                        </a:rPr>
                        <a:t> </a:t>
                      </a:r>
                      <a:r>
                        <a:rPr lang="fr-FR" sz="1200" b="1" spc="5" dirty="0">
                          <a:effectLst/>
                        </a:rPr>
                        <a:t>an</a:t>
                      </a:r>
                      <a:r>
                        <a:rPr lang="fr-FR" sz="1200" b="1" spc="-10" dirty="0">
                          <a:effectLst/>
                        </a:rPr>
                        <a:t>al</a:t>
                      </a:r>
                      <a:r>
                        <a:rPr lang="fr-FR" sz="1200" b="1" spc="-20" dirty="0">
                          <a:effectLst/>
                        </a:rPr>
                        <a:t>y</a:t>
                      </a:r>
                      <a:r>
                        <a:rPr lang="fr-FR" sz="1200" b="1" dirty="0">
                          <a:effectLst/>
                        </a:rPr>
                        <a:t>se</a:t>
                      </a:r>
                      <a:r>
                        <a:rPr lang="fr-FR" sz="1200" b="1" spc="80" dirty="0">
                          <a:effectLst/>
                        </a:rPr>
                        <a:t> </a:t>
                      </a:r>
                      <a:r>
                        <a:rPr lang="fr-FR" sz="1200" b="1" spc="5" dirty="0">
                          <a:effectLst/>
                        </a:rPr>
                        <a:t>d</a:t>
                      </a:r>
                      <a:r>
                        <a:rPr lang="fr-FR" sz="1200" b="1" dirty="0">
                          <a:effectLst/>
                        </a:rPr>
                        <a:t>’</a:t>
                      </a:r>
                      <a:r>
                        <a:rPr lang="fr-FR" sz="1200" b="1" spc="5" dirty="0">
                          <a:effectLst/>
                        </a:rPr>
                        <a:t>a</a:t>
                      </a:r>
                      <a:r>
                        <a:rPr lang="fr-FR" sz="1200" b="1" spc="-10" dirty="0">
                          <a:effectLst/>
                        </a:rPr>
                        <a:t>r</a:t>
                      </a:r>
                      <a:r>
                        <a:rPr lang="fr-FR" sz="1200" b="1" spc="15" dirty="0">
                          <a:effectLst/>
                        </a:rPr>
                        <a:t>t</a:t>
                      </a:r>
                      <a:r>
                        <a:rPr lang="fr-FR" sz="1200" b="1" spc="-10" dirty="0">
                          <a:effectLst/>
                        </a:rPr>
                        <a:t>i</a:t>
                      </a:r>
                      <a:r>
                        <a:rPr lang="fr-FR" sz="1200" b="1" spc="5" dirty="0">
                          <a:effectLst/>
                        </a:rPr>
                        <a:t>c</a:t>
                      </a:r>
                      <a:r>
                        <a:rPr lang="fr-FR" sz="1200" b="1" spc="-10" dirty="0">
                          <a:effectLst/>
                        </a:rPr>
                        <a:t>l</a:t>
                      </a:r>
                      <a:r>
                        <a:rPr lang="fr-FR" sz="1200" b="1" dirty="0">
                          <a:effectLst/>
                        </a:rPr>
                        <a:t>e</a:t>
                      </a:r>
                      <a:endParaRPr lang="fr-FR" sz="1200" b="1" dirty="0">
                        <a:effectLst/>
                        <a:latin typeface="Calibri"/>
                        <a:ea typeface="Calibri"/>
                        <a:cs typeface="Times New Roman"/>
                      </a:endParaRPr>
                    </a:p>
                  </a:txBody>
                  <a:tcPr marL="0" marR="0" marT="0" marB="0"/>
                </a:tc>
                <a:tc>
                  <a:txBody>
                    <a:bodyPr/>
                    <a:lstStyle/>
                    <a:p>
                      <a:pPr>
                        <a:lnSpc>
                          <a:spcPts val="1300"/>
                        </a:lnSpc>
                        <a:spcBef>
                          <a:spcPts val="20"/>
                        </a:spcBef>
                        <a:spcAft>
                          <a:spcPts val="0"/>
                        </a:spcAft>
                      </a:pPr>
                      <a:endParaRPr lang="fr-FR" sz="800">
                        <a:effectLst/>
                        <a:latin typeface="Calibri"/>
                        <a:ea typeface="Calibri"/>
                        <a:cs typeface="Times New Roman"/>
                      </a:endParaRPr>
                    </a:p>
                  </a:txBody>
                  <a:tcPr marL="0" marR="0" marT="0" marB="0"/>
                </a:tc>
                <a:extLst>
                  <a:ext uri="{0D108BD9-81ED-4DB2-BD59-A6C34878D82A}">
                    <a16:rowId xmlns:a16="http://schemas.microsoft.com/office/drawing/2014/main" val="10003"/>
                  </a:ext>
                </a:extLst>
              </a:tr>
              <a:tr h="468455">
                <a:tc rowSpan="3">
                  <a:txBody>
                    <a:bodyPr/>
                    <a:lstStyle/>
                    <a:p>
                      <a:pPr>
                        <a:lnSpc>
                          <a:spcPts val="1300"/>
                        </a:lnSpc>
                        <a:spcBef>
                          <a:spcPts val="10"/>
                        </a:spcBef>
                        <a:spcAft>
                          <a:spcPts val="0"/>
                        </a:spcAft>
                      </a:pPr>
                      <a:r>
                        <a:rPr lang="fr-FR" sz="800">
                          <a:effectLst/>
                        </a:rPr>
                        <a:t> </a:t>
                      </a:r>
                    </a:p>
                    <a:p>
                      <a:pPr marL="214630" marR="201295" algn="ctr">
                        <a:lnSpc>
                          <a:spcPct val="115000"/>
                        </a:lnSpc>
                        <a:spcAft>
                          <a:spcPts val="0"/>
                        </a:spcAft>
                      </a:pPr>
                      <a:r>
                        <a:rPr lang="fr-FR" sz="800">
                          <a:effectLst/>
                        </a:rPr>
                        <a:t>Je</a:t>
                      </a:r>
                      <a:r>
                        <a:rPr lang="fr-FR" sz="800" spc="5">
                          <a:effectLst/>
                        </a:rPr>
                        <a:t>u</a:t>
                      </a:r>
                      <a:r>
                        <a:rPr lang="fr-FR" sz="800" spc="-10">
                          <a:effectLst/>
                        </a:rPr>
                        <a:t>d</a:t>
                      </a:r>
                      <a:r>
                        <a:rPr lang="fr-FR" sz="800">
                          <a:effectLst/>
                        </a:rPr>
                        <a:t>i</a:t>
                      </a:r>
                      <a:r>
                        <a:rPr lang="fr-FR" sz="800" spc="35">
                          <a:effectLst/>
                        </a:rPr>
                        <a:t> 15 Décembre</a:t>
                      </a:r>
                      <a:r>
                        <a:rPr lang="fr-FR" sz="800" spc="55">
                          <a:effectLst/>
                        </a:rPr>
                        <a:t> </a:t>
                      </a:r>
                      <a:r>
                        <a:rPr lang="fr-FR" sz="800" spc="-10">
                          <a:effectLst/>
                        </a:rPr>
                        <a:t>22</a:t>
                      </a:r>
                      <a:endParaRPr lang="fr-FR" sz="800">
                        <a:effectLst/>
                      </a:endParaRPr>
                    </a:p>
                    <a:p>
                      <a:pPr>
                        <a:lnSpc>
                          <a:spcPts val="1400"/>
                        </a:lnSpc>
                        <a:spcBef>
                          <a:spcPts val="40"/>
                        </a:spcBef>
                        <a:spcAft>
                          <a:spcPts val="0"/>
                        </a:spcAft>
                      </a:pPr>
                      <a:r>
                        <a:rPr lang="fr-FR" sz="800">
                          <a:effectLst/>
                        </a:rPr>
                        <a:t> </a:t>
                      </a:r>
                    </a:p>
                    <a:p>
                      <a:pPr marR="583565">
                        <a:lnSpc>
                          <a:spcPct val="115000"/>
                        </a:lnSpc>
                        <a:spcAft>
                          <a:spcPts val="0"/>
                        </a:spcAft>
                      </a:pPr>
                      <a:r>
                        <a:rPr lang="fr-FR" sz="800" spc="25">
                          <a:effectLst/>
                        </a:rPr>
                        <a:t> </a:t>
                      </a:r>
                      <a:endParaRPr lang="fr-FR" sz="800">
                        <a:effectLst/>
                      </a:endParaRPr>
                    </a:p>
                    <a:p>
                      <a:pPr marL="597535" marR="583565" algn="ctr">
                        <a:lnSpc>
                          <a:spcPct val="115000"/>
                        </a:lnSpc>
                        <a:spcAft>
                          <a:spcPts val="0"/>
                        </a:spcAft>
                      </a:pPr>
                      <a:r>
                        <a:rPr lang="fr-FR" sz="800">
                          <a:effectLst/>
                        </a:rPr>
                        <a:t> </a:t>
                      </a:r>
                      <a:endParaRPr lang="fr-FR" sz="800">
                        <a:effectLst/>
                        <a:latin typeface="Calibri"/>
                        <a:ea typeface="Calibri"/>
                        <a:cs typeface="Times New Roman"/>
                      </a:endParaRPr>
                    </a:p>
                  </a:txBody>
                  <a:tcPr marL="0" marR="0" marT="0" marB="0"/>
                </a:tc>
                <a:tc>
                  <a:txBody>
                    <a:bodyPr/>
                    <a:lstStyle/>
                    <a:p>
                      <a:pPr>
                        <a:lnSpc>
                          <a:spcPts val="1100"/>
                        </a:lnSpc>
                        <a:spcBef>
                          <a:spcPts val="100"/>
                        </a:spcBef>
                        <a:spcAft>
                          <a:spcPts val="0"/>
                        </a:spcAft>
                      </a:pPr>
                      <a:r>
                        <a:rPr lang="fr-FR" sz="1200" b="1">
                          <a:effectLst/>
                        </a:rPr>
                        <a:t> </a:t>
                      </a:r>
                    </a:p>
                    <a:p>
                      <a:pPr algn="ctr">
                        <a:lnSpc>
                          <a:spcPct val="115000"/>
                        </a:lnSpc>
                        <a:spcAft>
                          <a:spcPts val="0"/>
                        </a:spcAft>
                      </a:pPr>
                      <a:r>
                        <a:rPr lang="en-US" sz="1200" b="1" spc="-10">
                          <a:effectLst/>
                        </a:rPr>
                        <a:t>9</a:t>
                      </a:r>
                      <a:r>
                        <a:rPr lang="en-US" sz="1200" b="1" spc="5">
                          <a:effectLst/>
                        </a:rPr>
                        <a:t>h0</a:t>
                      </a:r>
                      <a:r>
                        <a:rPr lang="en-US" sz="1200" b="1">
                          <a:effectLst/>
                        </a:rPr>
                        <a:t>0</a:t>
                      </a:r>
                      <a:r>
                        <a:rPr lang="en-US" sz="1200" b="1" spc="45">
                          <a:effectLst/>
                        </a:rPr>
                        <a:t> </a:t>
                      </a:r>
                      <a:r>
                        <a:rPr lang="en-US" sz="1200" b="1">
                          <a:effectLst/>
                        </a:rPr>
                        <a:t>à</a:t>
                      </a:r>
                      <a:r>
                        <a:rPr lang="en-US" sz="1200" b="1" spc="15">
                          <a:effectLst/>
                        </a:rPr>
                        <a:t> </a:t>
                      </a:r>
                      <a:r>
                        <a:rPr lang="en-US" sz="1200" b="1" spc="5">
                          <a:effectLst/>
                        </a:rPr>
                        <a:t>1</a:t>
                      </a:r>
                      <a:r>
                        <a:rPr lang="en-US" sz="1200" b="1" spc="-10">
                          <a:effectLst/>
                        </a:rPr>
                        <a:t>2</a:t>
                      </a:r>
                      <a:r>
                        <a:rPr lang="en-US" sz="1200" b="1" spc="5">
                          <a:effectLst/>
                        </a:rPr>
                        <a:t>h</a:t>
                      </a:r>
                      <a:r>
                        <a:rPr lang="en-US" sz="1200" b="1" spc="-10">
                          <a:effectLst/>
                        </a:rPr>
                        <a:t>0</a:t>
                      </a:r>
                      <a:r>
                        <a:rPr lang="en-US" sz="1200" b="1">
                          <a:effectLst/>
                        </a:rPr>
                        <a:t>0 </a:t>
                      </a:r>
                      <a:endParaRPr lang="fr-FR" sz="1200" b="1">
                        <a:effectLst/>
                      </a:endParaRPr>
                    </a:p>
                    <a:p>
                      <a:pPr algn="ctr">
                        <a:lnSpc>
                          <a:spcPct val="115000"/>
                        </a:lnSpc>
                        <a:spcAft>
                          <a:spcPts val="0"/>
                        </a:spcAft>
                      </a:pPr>
                      <a:r>
                        <a:rPr lang="fr-FR" sz="1200" b="1">
                          <a:effectLst/>
                        </a:rPr>
                        <a:t> </a:t>
                      </a:r>
                    </a:p>
                    <a:p>
                      <a:pPr algn="ctr">
                        <a:lnSpc>
                          <a:spcPct val="115000"/>
                        </a:lnSpc>
                        <a:spcAft>
                          <a:spcPts val="0"/>
                        </a:spcAft>
                      </a:pPr>
                      <a:r>
                        <a:rPr lang="fr-FR" sz="1200" b="1">
                          <a:effectLst/>
                        </a:rPr>
                        <a:t>S</a:t>
                      </a:r>
                      <a:r>
                        <a:rPr lang="fr-FR" sz="1200" b="1" spc="5">
                          <a:effectLst/>
                        </a:rPr>
                        <a:t>a</a:t>
                      </a:r>
                      <a:r>
                        <a:rPr lang="fr-FR" sz="1200" b="1">
                          <a:effectLst/>
                        </a:rPr>
                        <a:t>lle</a:t>
                      </a:r>
                      <a:r>
                        <a:rPr lang="fr-FR" sz="1200" b="1" spc="25">
                          <a:effectLst/>
                        </a:rPr>
                        <a:t> 012</a:t>
                      </a:r>
                      <a:endParaRPr lang="fr-FR" sz="1200" b="1">
                        <a:effectLst/>
                        <a:latin typeface="Calibri"/>
                        <a:ea typeface="Calibri"/>
                        <a:cs typeface="Times New Roman"/>
                      </a:endParaRPr>
                    </a:p>
                  </a:txBody>
                  <a:tcPr marL="0" marR="0" marT="0" marB="0"/>
                </a:tc>
                <a:tc>
                  <a:txBody>
                    <a:bodyPr/>
                    <a:lstStyle/>
                    <a:p>
                      <a:pPr>
                        <a:lnSpc>
                          <a:spcPts val="1100"/>
                        </a:lnSpc>
                        <a:spcBef>
                          <a:spcPts val="100"/>
                        </a:spcBef>
                        <a:spcAft>
                          <a:spcPts val="0"/>
                        </a:spcAft>
                      </a:pPr>
                      <a:r>
                        <a:rPr lang="en-US" sz="1200" b="1" dirty="0">
                          <a:effectLst/>
                        </a:rPr>
                        <a:t> </a:t>
                      </a:r>
                      <a:endParaRPr lang="fr-FR" sz="1200" b="1" dirty="0">
                        <a:effectLst/>
                      </a:endParaRPr>
                    </a:p>
                    <a:p>
                      <a:pPr marL="63500">
                        <a:lnSpc>
                          <a:spcPct val="115000"/>
                        </a:lnSpc>
                        <a:spcAft>
                          <a:spcPts val="0"/>
                        </a:spcAft>
                      </a:pPr>
                      <a:r>
                        <a:rPr lang="en-US" sz="1200" b="1" spc="5" dirty="0" err="1">
                          <a:effectLst/>
                        </a:rPr>
                        <a:t>S</a:t>
                      </a:r>
                      <a:r>
                        <a:rPr lang="en-US" sz="1200" b="1" spc="-35" dirty="0" err="1">
                          <a:effectLst/>
                        </a:rPr>
                        <a:t>y</a:t>
                      </a:r>
                      <a:r>
                        <a:rPr lang="en-US" sz="1200" b="1" dirty="0" err="1">
                          <a:effectLst/>
                        </a:rPr>
                        <a:t>st</a:t>
                      </a:r>
                      <a:r>
                        <a:rPr lang="en-US" sz="1200" b="1" spc="5" dirty="0" err="1">
                          <a:effectLst/>
                        </a:rPr>
                        <a:t>è</a:t>
                      </a:r>
                      <a:r>
                        <a:rPr lang="en-US" sz="1200" b="1" spc="-5" dirty="0" err="1">
                          <a:effectLst/>
                        </a:rPr>
                        <a:t>m</a:t>
                      </a:r>
                      <a:r>
                        <a:rPr lang="en-US" sz="1200" b="1" dirty="0" err="1">
                          <a:effectLst/>
                        </a:rPr>
                        <a:t>e</a:t>
                      </a:r>
                      <a:r>
                        <a:rPr lang="en-US" sz="1200" b="1" spc="100" dirty="0">
                          <a:effectLst/>
                        </a:rPr>
                        <a:t> </a:t>
                      </a:r>
                      <a:r>
                        <a:rPr lang="en-US" sz="1200" b="1" dirty="0" err="1">
                          <a:effectLst/>
                        </a:rPr>
                        <a:t>li</a:t>
                      </a:r>
                      <a:r>
                        <a:rPr lang="en-US" sz="1200" b="1" spc="-5" dirty="0" err="1">
                          <a:effectLst/>
                        </a:rPr>
                        <a:t>m</a:t>
                      </a:r>
                      <a:r>
                        <a:rPr lang="en-US" sz="1200" b="1" spc="-10" dirty="0" err="1">
                          <a:effectLst/>
                        </a:rPr>
                        <a:t>b</a:t>
                      </a:r>
                      <a:r>
                        <a:rPr lang="en-US" sz="1200" b="1" dirty="0" err="1">
                          <a:effectLst/>
                        </a:rPr>
                        <a:t>i</a:t>
                      </a:r>
                      <a:r>
                        <a:rPr lang="en-US" sz="1200" b="1" spc="5" dirty="0" err="1">
                          <a:effectLst/>
                        </a:rPr>
                        <a:t>q</a:t>
                      </a:r>
                      <a:r>
                        <a:rPr lang="en-US" sz="1200" b="1" spc="-10" dirty="0" err="1">
                          <a:effectLst/>
                        </a:rPr>
                        <a:t>u</a:t>
                      </a:r>
                      <a:r>
                        <a:rPr lang="en-US" sz="1200" b="1" dirty="0" err="1">
                          <a:effectLst/>
                        </a:rPr>
                        <a:t>e</a:t>
                      </a:r>
                      <a:endParaRPr lang="fr-FR" sz="1200" b="1" dirty="0">
                        <a:effectLst/>
                        <a:latin typeface="Calibri"/>
                        <a:ea typeface="Calibri"/>
                        <a:cs typeface="Times New Roman"/>
                      </a:endParaRPr>
                    </a:p>
                  </a:txBody>
                  <a:tcPr marL="0" marR="0" marT="0" marB="0"/>
                </a:tc>
                <a:tc>
                  <a:txBody>
                    <a:bodyPr/>
                    <a:lstStyle/>
                    <a:p>
                      <a:pPr algn="ctr">
                        <a:lnSpc>
                          <a:spcPct val="115000"/>
                        </a:lnSpc>
                        <a:spcAft>
                          <a:spcPts val="0"/>
                        </a:spcAft>
                      </a:pPr>
                      <a:endParaRPr lang="fr-FR" sz="800">
                        <a:effectLst/>
                        <a:latin typeface="Calibri"/>
                        <a:ea typeface="Calibri"/>
                        <a:cs typeface="Times New Roman"/>
                      </a:endParaRPr>
                    </a:p>
                  </a:txBody>
                  <a:tcPr marL="0" marR="0" marT="0" marB="0"/>
                </a:tc>
                <a:extLst>
                  <a:ext uri="{0D108BD9-81ED-4DB2-BD59-A6C34878D82A}">
                    <a16:rowId xmlns:a16="http://schemas.microsoft.com/office/drawing/2014/main" val="10004"/>
                  </a:ext>
                </a:extLst>
              </a:tr>
              <a:tr h="499910">
                <a:tc vMerge="1">
                  <a:txBody>
                    <a:bodyPr/>
                    <a:lstStyle/>
                    <a:p>
                      <a:endParaRPr lang="fr-FR"/>
                    </a:p>
                  </a:txBody>
                  <a:tcPr/>
                </a:tc>
                <a:tc rowSpan="2">
                  <a:txBody>
                    <a:bodyPr/>
                    <a:lstStyle/>
                    <a:p>
                      <a:pPr>
                        <a:lnSpc>
                          <a:spcPts val="1200"/>
                        </a:lnSpc>
                        <a:spcBef>
                          <a:spcPts val="10"/>
                        </a:spcBef>
                        <a:spcAft>
                          <a:spcPts val="0"/>
                        </a:spcAft>
                      </a:pPr>
                      <a:r>
                        <a:rPr lang="fr-FR" sz="1200" b="1">
                          <a:effectLst/>
                        </a:rPr>
                        <a:t> </a:t>
                      </a:r>
                    </a:p>
                    <a:p>
                      <a:pPr algn="ctr">
                        <a:lnSpc>
                          <a:spcPct val="115000"/>
                        </a:lnSpc>
                        <a:spcAft>
                          <a:spcPts val="0"/>
                        </a:spcAft>
                      </a:pPr>
                      <a:r>
                        <a:rPr lang="fr-FR" sz="1200" b="1" spc="5">
                          <a:effectLst/>
                        </a:rPr>
                        <a:t>13</a:t>
                      </a:r>
                      <a:r>
                        <a:rPr lang="fr-FR" sz="1200" b="1" spc="-10">
                          <a:effectLst/>
                        </a:rPr>
                        <a:t>h</a:t>
                      </a:r>
                      <a:r>
                        <a:rPr lang="fr-FR" sz="1200" b="1" spc="5">
                          <a:effectLst/>
                        </a:rPr>
                        <a:t>3</a:t>
                      </a:r>
                      <a:r>
                        <a:rPr lang="fr-FR" sz="1200" b="1">
                          <a:effectLst/>
                        </a:rPr>
                        <a:t>0</a:t>
                      </a:r>
                      <a:r>
                        <a:rPr lang="fr-FR" sz="1200" b="1" spc="55">
                          <a:effectLst/>
                        </a:rPr>
                        <a:t> </a:t>
                      </a:r>
                      <a:r>
                        <a:rPr lang="fr-FR" sz="1200" b="1">
                          <a:effectLst/>
                        </a:rPr>
                        <a:t>à</a:t>
                      </a:r>
                      <a:r>
                        <a:rPr lang="fr-FR" sz="1200" b="1" spc="25">
                          <a:effectLst/>
                        </a:rPr>
                        <a:t> </a:t>
                      </a:r>
                      <a:r>
                        <a:rPr lang="fr-FR" sz="1200" b="1" spc="-20">
                          <a:effectLst/>
                        </a:rPr>
                        <a:t>16</a:t>
                      </a:r>
                      <a:r>
                        <a:rPr lang="fr-FR" sz="1200" b="1" spc="5">
                          <a:effectLst/>
                        </a:rPr>
                        <a:t>h3</a:t>
                      </a:r>
                      <a:r>
                        <a:rPr lang="fr-FR" sz="1200" b="1">
                          <a:effectLst/>
                        </a:rPr>
                        <a:t>0</a:t>
                      </a:r>
                      <a:r>
                        <a:rPr lang="fr-FR" sz="1200" b="1" spc="25">
                          <a:effectLst/>
                        </a:rPr>
                        <a:t> </a:t>
                      </a:r>
                      <a:endParaRPr lang="fr-FR" sz="1200" b="1">
                        <a:effectLst/>
                      </a:endParaRPr>
                    </a:p>
                    <a:p>
                      <a:pPr>
                        <a:lnSpc>
                          <a:spcPts val="1200"/>
                        </a:lnSpc>
                        <a:spcBef>
                          <a:spcPts val="10"/>
                        </a:spcBef>
                        <a:spcAft>
                          <a:spcPts val="0"/>
                        </a:spcAft>
                      </a:pPr>
                      <a:r>
                        <a:rPr lang="fr-FR" sz="1200" b="1" spc="25">
                          <a:effectLst/>
                        </a:rPr>
                        <a:t> </a:t>
                      </a:r>
                      <a:endParaRPr lang="fr-FR" sz="1200" b="1">
                        <a:effectLst/>
                      </a:endParaRPr>
                    </a:p>
                    <a:p>
                      <a:pPr algn="ctr">
                        <a:lnSpc>
                          <a:spcPct val="115000"/>
                        </a:lnSpc>
                        <a:spcAft>
                          <a:spcPts val="0"/>
                        </a:spcAft>
                      </a:pPr>
                      <a:r>
                        <a:rPr lang="fr-FR" sz="1200" b="1" spc="25">
                          <a:effectLst/>
                        </a:rPr>
                        <a:t> </a:t>
                      </a:r>
                      <a:endParaRPr lang="fr-FR" sz="1200" b="1">
                        <a:effectLst/>
                      </a:endParaRPr>
                    </a:p>
                    <a:p>
                      <a:pPr>
                        <a:lnSpc>
                          <a:spcPts val="1200"/>
                        </a:lnSpc>
                        <a:spcBef>
                          <a:spcPts val="10"/>
                        </a:spcBef>
                        <a:spcAft>
                          <a:spcPts val="0"/>
                        </a:spcAft>
                      </a:pPr>
                      <a:r>
                        <a:rPr lang="fr-FR" sz="1200" b="1" spc="25">
                          <a:effectLst/>
                        </a:rPr>
                        <a:t> </a:t>
                      </a:r>
                      <a:endParaRPr lang="fr-FR" sz="1200" b="1">
                        <a:effectLst/>
                      </a:endParaRPr>
                    </a:p>
                    <a:p>
                      <a:pPr algn="ctr">
                        <a:lnSpc>
                          <a:spcPts val="1200"/>
                        </a:lnSpc>
                        <a:spcBef>
                          <a:spcPts val="10"/>
                        </a:spcBef>
                        <a:spcAft>
                          <a:spcPts val="0"/>
                        </a:spcAft>
                      </a:pPr>
                      <a:r>
                        <a:rPr lang="fr-FR" sz="1200" b="1">
                          <a:effectLst/>
                        </a:rPr>
                        <a:t> </a:t>
                      </a:r>
                      <a:endParaRPr lang="fr-FR" sz="1200" b="1">
                        <a:effectLst/>
                        <a:latin typeface="Calibri"/>
                        <a:ea typeface="Calibri"/>
                        <a:cs typeface="Times New Roman"/>
                      </a:endParaRPr>
                    </a:p>
                  </a:txBody>
                  <a:tcPr marL="0" marR="0" marT="0" marB="0"/>
                </a:tc>
                <a:tc rowSpan="2">
                  <a:txBody>
                    <a:bodyPr/>
                    <a:lstStyle/>
                    <a:p>
                      <a:pPr marL="63500">
                        <a:lnSpc>
                          <a:spcPct val="115000"/>
                        </a:lnSpc>
                        <a:spcAft>
                          <a:spcPts val="0"/>
                        </a:spcAft>
                      </a:pPr>
                      <a:r>
                        <a:rPr lang="fr-FR" sz="1200" b="1" dirty="0">
                          <a:effectLst/>
                        </a:rPr>
                        <a:t> </a:t>
                      </a:r>
                    </a:p>
                    <a:p>
                      <a:pPr marL="63500">
                        <a:lnSpc>
                          <a:spcPct val="115000"/>
                        </a:lnSpc>
                        <a:spcAft>
                          <a:spcPts val="0"/>
                        </a:spcAft>
                      </a:pPr>
                      <a:r>
                        <a:rPr lang="fr-FR" sz="1200" b="1" dirty="0">
                          <a:effectLst/>
                        </a:rPr>
                        <a:t>Séance de relecture des mémoires par groupe et par référant</a:t>
                      </a:r>
                      <a:endParaRPr lang="fr-FR" sz="1200" b="1" dirty="0">
                        <a:effectLst/>
                        <a:latin typeface="Calibri"/>
                        <a:ea typeface="Calibri"/>
                        <a:cs typeface="Times New Roman"/>
                      </a:endParaRPr>
                    </a:p>
                  </a:txBody>
                  <a:tcPr marL="0" marR="0" marT="0" marB="0"/>
                </a:tc>
                <a:tc>
                  <a:txBody>
                    <a:bodyPr/>
                    <a:lstStyle/>
                    <a:p>
                      <a:pPr algn="ctr">
                        <a:lnSpc>
                          <a:spcPct val="115000"/>
                        </a:lnSpc>
                        <a:spcAft>
                          <a:spcPts val="0"/>
                        </a:spcAft>
                      </a:pPr>
                      <a:endParaRPr lang="fr-FR" sz="800">
                        <a:effectLst/>
                        <a:latin typeface="Calibri"/>
                      </a:endParaRPr>
                    </a:p>
                  </a:txBody>
                  <a:tcPr marL="0" marR="0" marT="0" marB="0"/>
                </a:tc>
                <a:extLst>
                  <a:ext uri="{0D108BD9-81ED-4DB2-BD59-A6C34878D82A}">
                    <a16:rowId xmlns:a16="http://schemas.microsoft.com/office/drawing/2014/main" val="10005"/>
                  </a:ext>
                </a:extLst>
              </a:tr>
              <a:tr h="449044">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endParaRPr lang="fr-FR" sz="800">
                        <a:effectLst/>
                        <a:latin typeface="Calibri"/>
                      </a:endParaRPr>
                    </a:p>
                  </a:txBody>
                  <a:tcPr marL="0" marR="0" marT="0" marB="0"/>
                </a:tc>
                <a:extLst>
                  <a:ext uri="{0D108BD9-81ED-4DB2-BD59-A6C34878D82A}">
                    <a16:rowId xmlns:a16="http://schemas.microsoft.com/office/drawing/2014/main" val="10006"/>
                  </a:ext>
                </a:extLst>
              </a:tr>
              <a:tr h="857658">
                <a:tc>
                  <a:txBody>
                    <a:bodyPr/>
                    <a:lstStyle/>
                    <a:p>
                      <a:pPr marL="214630" marR="201295" algn="ctr">
                        <a:lnSpc>
                          <a:spcPct val="115000"/>
                        </a:lnSpc>
                        <a:spcAft>
                          <a:spcPts val="0"/>
                        </a:spcAft>
                      </a:pPr>
                      <a:r>
                        <a:rPr lang="fr-FR" sz="800">
                          <a:effectLst/>
                        </a:rPr>
                        <a:t> </a:t>
                      </a:r>
                    </a:p>
                    <a:p>
                      <a:pPr marR="201295" algn="ctr">
                        <a:lnSpc>
                          <a:spcPct val="115000"/>
                        </a:lnSpc>
                        <a:spcAft>
                          <a:spcPts val="0"/>
                        </a:spcAft>
                      </a:pPr>
                      <a:r>
                        <a:rPr lang="fr-FR" sz="800" spc="-10">
                          <a:effectLst/>
                        </a:rPr>
                        <a:t>Vendred</a:t>
                      </a:r>
                      <a:r>
                        <a:rPr lang="fr-FR" sz="800">
                          <a:effectLst/>
                        </a:rPr>
                        <a:t>i</a:t>
                      </a:r>
                      <a:r>
                        <a:rPr lang="fr-FR" sz="800" spc="35">
                          <a:effectLst/>
                        </a:rPr>
                        <a:t> 16 Décembre </a:t>
                      </a:r>
                      <a:r>
                        <a:rPr lang="fr-FR" sz="800" spc="-10">
                          <a:effectLst/>
                        </a:rPr>
                        <a:t>22</a:t>
                      </a:r>
                      <a:endParaRPr lang="fr-FR" sz="800">
                        <a:effectLst/>
                      </a:endParaRPr>
                    </a:p>
                    <a:p>
                      <a:pPr>
                        <a:lnSpc>
                          <a:spcPts val="1400"/>
                        </a:lnSpc>
                        <a:spcBef>
                          <a:spcPts val="40"/>
                        </a:spcBef>
                        <a:spcAft>
                          <a:spcPts val="0"/>
                        </a:spcAft>
                      </a:pPr>
                      <a:r>
                        <a:rPr lang="fr-FR" sz="800">
                          <a:effectLst/>
                        </a:rPr>
                        <a:t> </a:t>
                      </a:r>
                    </a:p>
                    <a:p>
                      <a:pPr marR="583565">
                        <a:lnSpc>
                          <a:spcPct val="115000"/>
                        </a:lnSpc>
                        <a:spcAft>
                          <a:spcPts val="0"/>
                        </a:spcAft>
                      </a:pPr>
                      <a:r>
                        <a:rPr lang="fr-FR" sz="800" spc="25">
                          <a:effectLst/>
                        </a:rPr>
                        <a:t> </a:t>
                      </a:r>
                      <a:endParaRPr lang="fr-FR" sz="800">
                        <a:effectLst/>
                      </a:endParaRPr>
                    </a:p>
                    <a:p>
                      <a:pPr algn="ctr">
                        <a:lnSpc>
                          <a:spcPct val="115000"/>
                        </a:lnSpc>
                        <a:spcAft>
                          <a:spcPts val="0"/>
                        </a:spcAft>
                      </a:pPr>
                      <a:r>
                        <a:rPr lang="fr-FR" sz="800" spc="5">
                          <a:effectLst/>
                        </a:rPr>
                        <a:t>Salles 26 et 27  </a:t>
                      </a:r>
                      <a:endParaRPr lang="fr-FR" sz="800">
                        <a:effectLst/>
                      </a:endParaRPr>
                    </a:p>
                    <a:p>
                      <a:pPr>
                        <a:lnSpc>
                          <a:spcPct val="115000"/>
                        </a:lnSpc>
                        <a:spcAft>
                          <a:spcPts val="1000"/>
                        </a:spcAft>
                      </a:pPr>
                      <a:r>
                        <a:rPr lang="fr-FR" sz="800">
                          <a:effectLst/>
                        </a:rPr>
                        <a:t> </a:t>
                      </a:r>
                      <a:endParaRPr lang="fr-FR" sz="800">
                        <a:effectLst/>
                        <a:latin typeface="Calibri"/>
                        <a:ea typeface="Calibri"/>
                        <a:cs typeface="Times New Roman"/>
                      </a:endParaRPr>
                    </a:p>
                  </a:txBody>
                  <a:tcPr marL="0" marR="0" marT="0" marB="0"/>
                </a:tc>
                <a:tc>
                  <a:txBody>
                    <a:bodyPr/>
                    <a:lstStyle/>
                    <a:p>
                      <a:pPr>
                        <a:lnSpc>
                          <a:spcPts val="1200"/>
                        </a:lnSpc>
                        <a:spcBef>
                          <a:spcPts val="35"/>
                        </a:spcBef>
                        <a:spcAft>
                          <a:spcPts val="0"/>
                        </a:spcAft>
                      </a:pPr>
                      <a:r>
                        <a:rPr lang="fr-FR" sz="1200" b="1">
                          <a:effectLst/>
                        </a:rPr>
                        <a:t> </a:t>
                      </a:r>
                    </a:p>
                    <a:p>
                      <a:pPr algn="ctr">
                        <a:lnSpc>
                          <a:spcPct val="115000"/>
                        </a:lnSpc>
                        <a:spcAft>
                          <a:spcPts val="0"/>
                        </a:spcAft>
                      </a:pPr>
                      <a:r>
                        <a:rPr lang="en-US" sz="1200" b="1" spc="5">
                          <a:effectLst/>
                        </a:rPr>
                        <a:t>9h00</a:t>
                      </a:r>
                      <a:r>
                        <a:rPr lang="en-US" sz="1200" b="1" spc="60">
                          <a:effectLst/>
                        </a:rPr>
                        <a:t> </a:t>
                      </a:r>
                      <a:r>
                        <a:rPr lang="en-US" sz="1200" b="1">
                          <a:effectLst/>
                        </a:rPr>
                        <a:t>à</a:t>
                      </a:r>
                      <a:r>
                        <a:rPr lang="en-US" sz="1200" b="1" spc="25">
                          <a:effectLst/>
                        </a:rPr>
                        <a:t> </a:t>
                      </a:r>
                      <a:r>
                        <a:rPr lang="en-US" sz="1200" b="1" spc="-10">
                          <a:effectLst/>
                        </a:rPr>
                        <a:t>14</a:t>
                      </a:r>
                      <a:r>
                        <a:rPr lang="en-US" sz="1200" b="1" spc="5">
                          <a:effectLst/>
                        </a:rPr>
                        <a:t>h</a:t>
                      </a:r>
                      <a:r>
                        <a:rPr lang="en-US" sz="1200" b="1" spc="-10">
                          <a:effectLst/>
                        </a:rPr>
                        <a:t>0</a:t>
                      </a:r>
                      <a:r>
                        <a:rPr lang="en-US" sz="1200" b="1">
                          <a:effectLst/>
                        </a:rPr>
                        <a:t>0</a:t>
                      </a:r>
                      <a:endParaRPr lang="fr-FR" sz="1200" b="1">
                        <a:effectLst/>
                        <a:latin typeface="Calibri"/>
                        <a:ea typeface="Calibri"/>
                        <a:cs typeface="Times New Roman"/>
                      </a:endParaRPr>
                    </a:p>
                  </a:txBody>
                  <a:tcPr marL="0" marR="0" marT="0" marB="0"/>
                </a:tc>
                <a:tc>
                  <a:txBody>
                    <a:bodyPr/>
                    <a:lstStyle/>
                    <a:p>
                      <a:pPr>
                        <a:lnSpc>
                          <a:spcPts val="1100"/>
                        </a:lnSpc>
                        <a:spcBef>
                          <a:spcPts val="100"/>
                        </a:spcBef>
                        <a:spcAft>
                          <a:spcPts val="0"/>
                        </a:spcAft>
                      </a:pPr>
                      <a:r>
                        <a:rPr lang="fr-FR" sz="1200" b="1" dirty="0">
                          <a:effectLst/>
                        </a:rPr>
                        <a:t> </a:t>
                      </a:r>
                    </a:p>
                    <a:p>
                      <a:pPr marL="63500" algn="ctr">
                        <a:lnSpc>
                          <a:spcPct val="115000"/>
                        </a:lnSpc>
                        <a:spcBef>
                          <a:spcPts val="15"/>
                        </a:spcBef>
                        <a:spcAft>
                          <a:spcPts val="0"/>
                        </a:spcAft>
                      </a:pPr>
                      <a:r>
                        <a:rPr lang="fr-FR" sz="1200" b="1" spc="15" dirty="0">
                          <a:effectLst/>
                        </a:rPr>
                        <a:t>EXAMEN FINAL</a:t>
                      </a:r>
                      <a:endParaRPr lang="fr-FR" sz="1200" b="1" dirty="0">
                        <a:effectLst/>
                      </a:endParaRPr>
                    </a:p>
                    <a:p>
                      <a:pPr marL="63500" algn="ctr">
                        <a:lnSpc>
                          <a:spcPct val="115000"/>
                        </a:lnSpc>
                        <a:spcBef>
                          <a:spcPts val="15"/>
                        </a:spcBef>
                        <a:spcAft>
                          <a:spcPts val="0"/>
                        </a:spcAft>
                      </a:pPr>
                      <a:r>
                        <a:rPr lang="fr-FR" sz="1200" b="1" dirty="0">
                          <a:effectLst/>
                        </a:rPr>
                        <a:t> </a:t>
                      </a:r>
                      <a:endParaRPr lang="fr-FR" sz="1200" b="1" dirty="0">
                        <a:effectLst/>
                        <a:latin typeface="Calibri"/>
                        <a:ea typeface="Calibri"/>
                        <a:cs typeface="Times New Roman"/>
                      </a:endParaRPr>
                    </a:p>
                  </a:txBody>
                  <a:tcPr marL="0" marR="0" marT="0" marB="0"/>
                </a:tc>
                <a:tc>
                  <a:txBody>
                    <a:bodyPr/>
                    <a:lstStyle/>
                    <a:p>
                      <a:pPr>
                        <a:lnSpc>
                          <a:spcPts val="1200"/>
                        </a:lnSpc>
                        <a:spcAft>
                          <a:spcPts val="0"/>
                        </a:spcAft>
                      </a:pPr>
                      <a:endParaRPr lang="fr-FR" sz="800" dirty="0">
                        <a:effectLst/>
                        <a:latin typeface="Calibri"/>
                        <a:ea typeface="Calibri"/>
                        <a:cs typeface="Times New Roman"/>
                      </a:endParaRPr>
                    </a:p>
                  </a:txBody>
                  <a:tcPr marL="0" marR="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97080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a:spLocks noGrp="1"/>
          </p:cNvSpPr>
          <p:nvPr/>
        </p:nvSpPr>
        <p:spPr bwMode="auto">
          <a:xfrm>
            <a:off x="251520" y="6206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fr-FR" sz="2000" dirty="0"/>
              <a:t>Évaluation des connaissances</a:t>
            </a:r>
          </a:p>
          <a:p>
            <a:pPr lvl="1"/>
            <a:r>
              <a:rPr lang="fr-FR" sz="2000" dirty="0"/>
              <a:t>examen écrit </a:t>
            </a:r>
            <a:endParaRPr lang="fr-FR" sz="2000" dirty="0" smtClean="0"/>
          </a:p>
          <a:p>
            <a:pPr lvl="2"/>
            <a:r>
              <a:rPr lang="fr-FR" sz="2000" dirty="0" smtClean="0"/>
              <a:t>Dernier jour de l’UE</a:t>
            </a:r>
          </a:p>
          <a:p>
            <a:pPr lvl="2"/>
            <a:r>
              <a:rPr lang="fr-FR" sz="2000" dirty="0" smtClean="0"/>
              <a:t>QRU </a:t>
            </a:r>
            <a:r>
              <a:rPr lang="fr-FR" sz="2000" dirty="0"/>
              <a:t>et </a:t>
            </a:r>
            <a:r>
              <a:rPr lang="fr-FR" sz="2000" dirty="0" smtClean="0"/>
              <a:t>QRM </a:t>
            </a:r>
            <a:r>
              <a:rPr lang="fr-FR" sz="2000" dirty="0"/>
              <a:t>incluant des coupes anatomiques, </a:t>
            </a:r>
            <a:endParaRPr lang="fr-FR" sz="2000" dirty="0" smtClean="0"/>
          </a:p>
          <a:p>
            <a:pPr lvl="2"/>
            <a:r>
              <a:rPr lang="fr-FR" sz="2000" dirty="0" smtClean="0"/>
              <a:t>Durée </a:t>
            </a:r>
            <a:r>
              <a:rPr lang="fr-FR" sz="2000" dirty="0"/>
              <a:t>1 heure. </a:t>
            </a:r>
            <a:r>
              <a:rPr lang="fr-FR" sz="2000" dirty="0" smtClean="0"/>
              <a:t> </a:t>
            </a:r>
          </a:p>
          <a:p>
            <a:pPr lvl="1"/>
            <a:r>
              <a:rPr lang="fr-FR" sz="2000" dirty="0" smtClean="0"/>
              <a:t>examen oral (soutenance du mémoire)</a:t>
            </a:r>
          </a:p>
          <a:p>
            <a:pPr lvl="2"/>
            <a:r>
              <a:rPr lang="fr-FR" sz="2000" dirty="0" smtClean="0"/>
              <a:t>Sujets de mémoires donnés 1 mois en amont du début de l’UE</a:t>
            </a:r>
          </a:p>
          <a:p>
            <a:pPr lvl="2"/>
            <a:r>
              <a:rPr lang="fr-FR" sz="2000" dirty="0" smtClean="0"/>
              <a:t>Travail en petits groupes</a:t>
            </a:r>
          </a:p>
          <a:p>
            <a:pPr lvl="2"/>
            <a:r>
              <a:rPr lang="fr-FR" sz="2000" dirty="0" smtClean="0"/>
              <a:t>présentation PowerPoint. </a:t>
            </a:r>
          </a:p>
          <a:p>
            <a:pPr lvl="2"/>
            <a:r>
              <a:rPr lang="fr-FR" sz="2000" dirty="0" smtClean="0"/>
              <a:t>Oral: durée </a:t>
            </a:r>
            <a:r>
              <a:rPr lang="fr-FR" sz="2000" dirty="0"/>
              <a:t>10 </a:t>
            </a:r>
            <a:r>
              <a:rPr lang="fr-FR" sz="2000" dirty="0" smtClean="0"/>
              <a:t>minutes. </a:t>
            </a:r>
          </a:p>
          <a:p>
            <a:endParaRPr lang="fr-FR" sz="2000" dirty="0"/>
          </a:p>
        </p:txBody>
      </p:sp>
    </p:spTree>
    <p:extLst>
      <p:ext uri="{BB962C8B-B14F-4D97-AF65-F5344CB8AC3E}">
        <p14:creationId xmlns:p14="http://schemas.microsoft.com/office/powerpoint/2010/main" val="1375392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1056205"/>
            <a:ext cx="8801732" cy="5832366"/>
          </a:xfrm>
          <a:prstGeom prst="rect">
            <a:avLst/>
          </a:prstGeom>
        </p:spPr>
        <p:txBody>
          <a:bodyPr wrap="square">
            <a:spAutoFit/>
          </a:bodyPr>
          <a:lstStyle/>
          <a:p>
            <a:pPr algn="just">
              <a:spcAft>
                <a:spcPts val="0"/>
              </a:spcAft>
            </a:pPr>
            <a:r>
              <a:rPr lang="fr-FR" sz="3200" dirty="0" smtClean="0">
                <a:effectLst/>
                <a:latin typeface="Times New Roman" panose="02020603050405020304" pitchFamily="18" charset="0"/>
                <a:ea typeface="Times New Roman" panose="02020603050405020304" pitchFamily="18" charset="0"/>
                <a:cs typeface="Arial" panose="020B0604020202020204" pitchFamily="34" charset="0"/>
              </a:rPr>
              <a:t>UE : </a:t>
            </a:r>
            <a:r>
              <a:rPr lang="fr-FR" sz="3200" b="1" dirty="0" smtClean="0">
                <a:effectLst/>
                <a:latin typeface="Times New Roman" panose="02020603050405020304" pitchFamily="18" charset="0"/>
                <a:ea typeface="Times New Roman" panose="02020603050405020304" pitchFamily="18" charset="0"/>
                <a:cs typeface="Arial" panose="020B0604020202020204" pitchFamily="34" charset="0"/>
              </a:rPr>
              <a:t>Neurophysiologie clinique approfondie</a:t>
            </a:r>
            <a:endParaRPr lang="fr-FR" sz="12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ts val="680"/>
              </a:lnSpc>
              <a:spcAft>
                <a:spcPts val="0"/>
              </a:spcAft>
            </a:pPr>
            <a:r>
              <a:rPr lang="fr-FR"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dirty="0" smtClean="0">
              <a:effectLst/>
              <a:latin typeface="Calibri" panose="020F0502020204030204" pitchFamily="34" charset="0"/>
              <a:ea typeface="Calibri" panose="020F0502020204030204" pitchFamily="34" charset="0"/>
              <a:cs typeface="Arial" panose="020B0604020202020204" pitchFamily="34" charset="0"/>
            </a:endParaRPr>
          </a:p>
          <a:p>
            <a:pPr algn="just">
              <a:spcAft>
                <a:spcPts val="0"/>
              </a:spcAft>
            </a:pPr>
            <a:r>
              <a:rPr lang="fr-FR" dirty="0" smtClean="0">
                <a:effectLst/>
                <a:latin typeface="Times New Roman" panose="02020603050405020304" pitchFamily="18" charset="0"/>
                <a:ea typeface="Times New Roman" panose="02020603050405020304" pitchFamily="18" charset="0"/>
                <a:cs typeface="Arial" panose="020B0604020202020204" pitchFamily="34" charset="0"/>
              </a:rPr>
              <a:t>Nom du responsable : </a:t>
            </a:r>
            <a:r>
              <a:rPr lang="fr-FR" b="1" dirty="0" smtClean="0">
                <a:effectLst/>
                <a:latin typeface="Times New Roman" panose="02020603050405020304" pitchFamily="18" charset="0"/>
                <a:ea typeface="Times New Roman" panose="02020603050405020304" pitchFamily="18" charset="0"/>
                <a:cs typeface="Arial" panose="020B0604020202020204" pitchFamily="34" charset="0"/>
              </a:rPr>
              <a:t>Lionel NACCACHE</a:t>
            </a:r>
            <a:endParaRPr lang="fr-FR" sz="12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ts val="680"/>
              </a:lnSpc>
              <a:spcAft>
                <a:spcPts val="0"/>
              </a:spcAft>
            </a:pPr>
            <a:r>
              <a:rPr lang="fr-FR"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dirty="0" smtClean="0">
              <a:effectLst/>
              <a:latin typeface="Calibri" panose="020F0502020204030204" pitchFamily="34" charset="0"/>
              <a:ea typeface="Calibri" panose="020F0502020204030204" pitchFamily="34" charset="0"/>
              <a:cs typeface="Arial" panose="020B0604020202020204" pitchFamily="34" charset="0"/>
            </a:endParaRPr>
          </a:p>
          <a:p>
            <a:pPr algn="just">
              <a:spcAft>
                <a:spcPts val="0"/>
              </a:spcAft>
            </a:pPr>
            <a:r>
              <a:rPr lang="fr-FR" dirty="0" smtClean="0">
                <a:effectLst/>
                <a:latin typeface="Times New Roman" panose="02020603050405020304" pitchFamily="18" charset="0"/>
                <a:ea typeface="Times New Roman" panose="02020603050405020304" pitchFamily="18" charset="0"/>
                <a:cs typeface="Arial" panose="020B0604020202020204" pitchFamily="34" charset="0"/>
              </a:rPr>
              <a:t>Adresses électroniques des responsables : </a:t>
            </a:r>
            <a:r>
              <a:rPr lang="fr-FR" b="1" u="sng" dirty="0" smtClean="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2"/>
              </a:rPr>
              <a:t>lionel.naccache@aphp.fr</a:t>
            </a:r>
            <a:endParaRPr lang="fr-FR" sz="1200" dirty="0" smtClean="0">
              <a:effectLst/>
              <a:latin typeface="Calibri" panose="020F0502020204030204" pitchFamily="34" charset="0"/>
              <a:ea typeface="Calibri" panose="020F0502020204030204" pitchFamily="34" charset="0"/>
              <a:cs typeface="Arial" panose="020B0604020202020204" pitchFamily="34" charset="0"/>
            </a:endParaRPr>
          </a:p>
          <a:p>
            <a:pPr algn="just">
              <a:spcAft>
                <a:spcPts val="0"/>
              </a:spcAft>
            </a:pPr>
            <a:r>
              <a:rPr lang="fr-FR"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dirty="0" smtClean="0">
              <a:effectLst/>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r>
              <a:rPr lang="fr-FR" dirty="0" smtClean="0">
                <a:effectLst/>
                <a:latin typeface="Times New Roman" panose="02020603050405020304" pitchFamily="18" charset="0"/>
                <a:ea typeface="Times New Roman" panose="02020603050405020304" pitchFamily="18" charset="0"/>
                <a:cs typeface="Arial" panose="020B0604020202020204" pitchFamily="34" charset="0"/>
              </a:rPr>
              <a:t>Enseignants :</a:t>
            </a:r>
            <a:r>
              <a:rPr lang="fr-FR" b="1"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fr-FR" dirty="0" smtClean="0">
                <a:effectLst/>
                <a:latin typeface="Times New Roman" panose="02020603050405020304" pitchFamily="18" charset="0"/>
                <a:ea typeface="Calibri" panose="020F0502020204030204" pitchFamily="34" charset="0"/>
                <a:cs typeface="Arial" panose="020B0604020202020204" pitchFamily="34" charset="0"/>
              </a:rPr>
              <a:t>Emmanuelle </a:t>
            </a:r>
            <a:r>
              <a:rPr lang="fr-FR" dirty="0" err="1" smtClean="0">
                <a:effectLst/>
                <a:latin typeface="Times New Roman" panose="02020603050405020304" pitchFamily="18" charset="0"/>
                <a:ea typeface="Calibri" panose="020F0502020204030204" pitchFamily="34" charset="0"/>
                <a:cs typeface="Arial" panose="020B0604020202020204" pitchFamily="34" charset="0"/>
              </a:rPr>
              <a:t>Apartis</a:t>
            </a:r>
            <a:r>
              <a:rPr lang="fr-FR" dirty="0" smtClean="0">
                <a:effectLst/>
                <a:latin typeface="Times New Roman" panose="02020603050405020304" pitchFamily="18" charset="0"/>
                <a:ea typeface="Calibri" panose="020F0502020204030204" pitchFamily="34" charset="0"/>
                <a:cs typeface="Arial" panose="020B0604020202020204" pitchFamily="34" charset="0"/>
              </a:rPr>
              <a:t>, Paolo </a:t>
            </a:r>
            <a:r>
              <a:rPr lang="fr-FR" dirty="0" err="1" smtClean="0">
                <a:effectLst/>
                <a:latin typeface="Times New Roman" panose="02020603050405020304" pitchFamily="18" charset="0"/>
                <a:ea typeface="Calibri" panose="020F0502020204030204" pitchFamily="34" charset="0"/>
                <a:cs typeface="Arial" panose="020B0604020202020204" pitchFamily="34" charset="0"/>
              </a:rPr>
              <a:t>Bartoloméo</a:t>
            </a:r>
            <a:r>
              <a:rPr lang="fr-FR" dirty="0" smtClean="0">
                <a:effectLst/>
                <a:latin typeface="Times New Roman" panose="02020603050405020304" pitchFamily="18" charset="0"/>
                <a:ea typeface="Calibri" panose="020F0502020204030204" pitchFamily="34" charset="0"/>
                <a:cs typeface="Arial" panose="020B0604020202020204" pitchFamily="34" charset="0"/>
              </a:rPr>
              <a:t> Nicolas </a:t>
            </a:r>
            <a:r>
              <a:rPr lang="fr-FR" dirty="0" err="1" smtClean="0">
                <a:effectLst/>
                <a:latin typeface="Times New Roman" panose="02020603050405020304" pitchFamily="18" charset="0"/>
                <a:ea typeface="Calibri" panose="020F0502020204030204" pitchFamily="34" charset="0"/>
                <a:cs typeface="Arial" panose="020B0604020202020204" pitchFamily="34" charset="0"/>
              </a:rPr>
              <a:t>Danziger</a:t>
            </a:r>
            <a:r>
              <a:rPr lang="fr-FR" dirty="0" smtClean="0">
                <a:effectLst/>
                <a:latin typeface="Times New Roman" panose="02020603050405020304" pitchFamily="18" charset="0"/>
                <a:ea typeface="Calibri" panose="020F0502020204030204" pitchFamily="34" charset="0"/>
                <a:cs typeface="Arial" panose="020B0604020202020204" pitchFamily="34" charset="0"/>
              </a:rPr>
              <a:t>, Bertrand Gaymard, Gilles Huberfeld, Agnès </a:t>
            </a:r>
            <a:r>
              <a:rPr lang="fr-FR" dirty="0" err="1" smtClean="0">
                <a:effectLst/>
                <a:latin typeface="Times New Roman" panose="02020603050405020304" pitchFamily="18" charset="0"/>
                <a:ea typeface="Calibri" panose="020F0502020204030204" pitchFamily="34" charset="0"/>
                <a:cs typeface="Arial" panose="020B0604020202020204" pitchFamily="34" charset="0"/>
              </a:rPr>
              <a:t>Kermin</a:t>
            </a:r>
            <a:r>
              <a:rPr lang="fr-FR" dirty="0" smtClean="0">
                <a:effectLst/>
                <a:latin typeface="Times New Roman" panose="02020603050405020304" pitchFamily="18" charset="0"/>
                <a:ea typeface="Calibri" panose="020F0502020204030204" pitchFamily="34" charset="0"/>
                <a:cs typeface="Arial" panose="020B0604020202020204" pitchFamily="34" charset="0"/>
              </a:rPr>
              <a:t>, Lionel Naccache, Olivier </a:t>
            </a:r>
            <a:r>
              <a:rPr lang="fr-FR" dirty="0" err="1" smtClean="0">
                <a:effectLst/>
                <a:latin typeface="Times New Roman" panose="02020603050405020304" pitchFamily="18" charset="0"/>
                <a:ea typeface="Calibri" panose="020F0502020204030204" pitchFamily="34" charset="0"/>
                <a:cs typeface="Arial" panose="020B0604020202020204" pitchFamily="34" charset="0"/>
              </a:rPr>
              <a:t>Pallanca</a:t>
            </a:r>
            <a:r>
              <a:rPr lang="fr-FR" dirty="0" smtClean="0">
                <a:effectLst/>
                <a:latin typeface="Times New Roman" panose="02020603050405020304" pitchFamily="18" charset="0"/>
                <a:ea typeface="Calibri" panose="020F0502020204030204" pitchFamily="34" charset="0"/>
                <a:cs typeface="Arial" panose="020B0604020202020204" pitchFamily="34" charset="0"/>
              </a:rPr>
              <a:t>, Claire Sergent, Jean-Claude </a:t>
            </a:r>
            <a:r>
              <a:rPr lang="fr-FR" dirty="0" err="1" smtClean="0">
                <a:effectLst/>
                <a:latin typeface="Times New Roman" panose="02020603050405020304" pitchFamily="18" charset="0"/>
                <a:ea typeface="Calibri" panose="020F0502020204030204" pitchFamily="34" charset="0"/>
                <a:cs typeface="Arial" panose="020B0604020202020204" pitchFamily="34" charset="0"/>
              </a:rPr>
              <a:t>Willer</a:t>
            </a:r>
            <a:r>
              <a:rPr lang="fr-FR" dirty="0" smtClean="0">
                <a:effectLst/>
                <a:latin typeface="Times New Roman" panose="02020603050405020304" pitchFamily="18" charset="0"/>
                <a:ea typeface="Calibri" panose="020F0502020204030204" pitchFamily="34" charset="0"/>
                <a:cs typeface="Arial" panose="020B0604020202020204" pitchFamily="34" charset="0"/>
              </a:rPr>
              <a:t>, Yulia </a:t>
            </a:r>
            <a:r>
              <a:rPr lang="fr-FR" dirty="0" err="1" smtClean="0">
                <a:effectLst/>
                <a:latin typeface="Times New Roman" panose="02020603050405020304" pitchFamily="18" charset="0"/>
                <a:ea typeface="Calibri" panose="020F0502020204030204" pitchFamily="34" charset="0"/>
                <a:cs typeface="Arial" panose="020B0604020202020204" pitchFamily="34" charset="0"/>
              </a:rPr>
              <a:t>Worbe</a:t>
            </a:r>
            <a:r>
              <a:rPr lang="fr-FR" dirty="0" smtClean="0">
                <a:effectLst/>
                <a:latin typeface="Times New Roman" panose="02020603050405020304" pitchFamily="18" charset="0"/>
                <a:ea typeface="Calibri" panose="020F0502020204030204" pitchFamily="34" charset="0"/>
                <a:cs typeface="Arial" panose="020B0604020202020204" pitchFamily="34" charset="0"/>
              </a:rPr>
              <a:t>, Julie </a:t>
            </a:r>
            <a:r>
              <a:rPr lang="fr-FR" dirty="0" err="1" smtClean="0">
                <a:effectLst/>
                <a:latin typeface="Times New Roman" panose="02020603050405020304" pitchFamily="18" charset="0"/>
                <a:ea typeface="Calibri" panose="020F0502020204030204" pitchFamily="34" charset="0"/>
                <a:cs typeface="Arial" panose="020B0604020202020204" pitchFamily="34" charset="0"/>
              </a:rPr>
              <a:t>Zyss</a:t>
            </a:r>
            <a:r>
              <a:rPr lang="fr-FR" dirty="0" smtClean="0">
                <a:effectLst/>
                <a:latin typeface="Times New Roman" panose="02020603050405020304" pitchFamily="18" charset="0"/>
                <a:ea typeface="Calibri" panose="020F0502020204030204" pitchFamily="34" charset="0"/>
                <a:cs typeface="Arial" panose="020B0604020202020204" pitchFamily="34" charset="0"/>
              </a:rPr>
              <a:t>.</a:t>
            </a:r>
            <a:endParaRPr lang="fr-FR" sz="1200" dirty="0" smtClean="0">
              <a:effectLst/>
              <a:latin typeface="Calibri" panose="020F0502020204030204" pitchFamily="34" charset="0"/>
              <a:ea typeface="Calibri" panose="020F0502020204030204" pitchFamily="34" charset="0"/>
              <a:cs typeface="Arial" panose="020B0604020202020204" pitchFamily="34" charset="0"/>
            </a:endParaRPr>
          </a:p>
          <a:p>
            <a:pPr algn="just">
              <a:spcAft>
                <a:spcPts val="0"/>
              </a:spcAft>
            </a:pPr>
            <a:r>
              <a:rPr lang="fr-FR" b="1"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ts val="335"/>
              </a:lnSpc>
              <a:spcAft>
                <a:spcPts val="0"/>
              </a:spcAft>
            </a:pPr>
            <a:r>
              <a:rPr lang="fr-FR" dirty="0" smtClean="0">
                <a:effectLst/>
                <a:latin typeface="Times New Roman" panose="02020603050405020304" pitchFamily="18" charset="0"/>
                <a:ea typeface="Calibri" panose="020F0502020204030204" pitchFamily="34" charset="0"/>
                <a:cs typeface="Arial" panose="020B0604020202020204" pitchFamily="34" charset="0"/>
              </a:rPr>
              <a:t> </a:t>
            </a:r>
            <a:endParaRPr lang="fr-FR" sz="1200" dirty="0" smtClean="0">
              <a:effectLst/>
              <a:latin typeface="Calibri" panose="020F0502020204030204" pitchFamily="34" charset="0"/>
              <a:ea typeface="Calibri" panose="020F0502020204030204" pitchFamily="34" charset="0"/>
              <a:cs typeface="Arial" panose="020B0604020202020204" pitchFamily="34" charset="0"/>
            </a:endParaRPr>
          </a:p>
          <a:p>
            <a:pPr algn="just">
              <a:spcAft>
                <a:spcPts val="0"/>
              </a:spcAft>
              <a:tabLst>
                <a:tab pos="457200" algn="l"/>
              </a:tabLst>
            </a:pPr>
            <a:endParaRPr lang="fr-FR" dirty="0" smtClean="0">
              <a:effectLst/>
              <a:latin typeface="Times New Roman" panose="02020603050405020304" pitchFamily="18" charset="0"/>
              <a:ea typeface="Times New Roman" panose="02020603050405020304" pitchFamily="18" charset="0"/>
              <a:cs typeface="Arial" panose="020B0604020202020204" pitchFamily="34" charset="0"/>
            </a:endParaRPr>
          </a:p>
          <a:p>
            <a:pPr algn="just">
              <a:spcAft>
                <a:spcPts val="0"/>
              </a:spcAft>
              <a:tabLst>
                <a:tab pos="457200" algn="l"/>
              </a:tabLst>
            </a:pPr>
            <a:r>
              <a:rPr lang="fr-FR" b="1" u="sng" dirty="0" smtClean="0">
                <a:effectLst/>
                <a:latin typeface="Times New Roman" panose="02020603050405020304" pitchFamily="18" charset="0"/>
                <a:ea typeface="Times New Roman" panose="02020603050405020304" pitchFamily="18" charset="0"/>
                <a:cs typeface="Arial" panose="020B0604020202020204" pitchFamily="34" charset="0"/>
              </a:rPr>
              <a:t>Objectifs pédagogiques de cette UE :</a:t>
            </a:r>
            <a:endParaRPr lang="fr-FR" sz="1200" b="1" u="sng"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ts val="675"/>
              </a:lnSpc>
              <a:spcAft>
                <a:spcPts val="0"/>
              </a:spcAft>
            </a:pPr>
            <a:r>
              <a:rPr lang="fr-FR"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fr-FR"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fr-FR" b="1" i="1" dirty="0" smtClean="0">
                <a:effectLst/>
                <a:latin typeface="Times New Roman" panose="02020603050405020304" pitchFamily="18" charset="0"/>
                <a:ea typeface="Arial" panose="020B0604020202020204" pitchFamily="34" charset="0"/>
                <a:cs typeface="Arial" panose="020B0604020202020204" pitchFamily="34" charset="0"/>
              </a:rPr>
              <a:t>Donner une approche intégrée des </a:t>
            </a:r>
            <a:r>
              <a:rPr lang="fr-FR" b="1" i="1" dirty="0" smtClean="0">
                <a:effectLst/>
                <a:latin typeface="Times New Roman" panose="02020603050405020304" pitchFamily="18" charset="0"/>
                <a:ea typeface="Calibri" panose="020F0502020204030204" pitchFamily="34" charset="0"/>
                <a:cs typeface="Arial" panose="020B0604020202020204" pitchFamily="34" charset="0"/>
              </a:rPr>
              <a:t>physiologiques et physiopathologiques du système nerveux périphérique et central.</a:t>
            </a:r>
            <a:r>
              <a:rPr lang="fr-FR" i="1" dirty="0" smtClean="0">
                <a:effectLst/>
                <a:latin typeface="Times New Roman" panose="02020603050405020304" pitchFamily="18" charset="0"/>
                <a:ea typeface="Calibri" panose="020F0502020204030204" pitchFamily="34" charset="0"/>
                <a:cs typeface="Arial" panose="020B0604020202020204" pitchFamily="34" charset="0"/>
              </a:rPr>
              <a:t> </a:t>
            </a:r>
            <a:endParaRPr lang="fr-FR"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600"/>
              </a:spcAft>
              <a:buFont typeface="Symbol" panose="05050102010706020507" pitchFamily="18" charset="2"/>
              <a:buChar char=""/>
            </a:pPr>
            <a:r>
              <a:rPr lang="fr-FR" i="1" dirty="0" smtClean="0">
                <a:effectLst/>
                <a:latin typeface="Times New Roman" panose="02020603050405020304" pitchFamily="18" charset="0"/>
                <a:ea typeface="Calibri" panose="020F0502020204030204" pitchFamily="34" charset="0"/>
                <a:cs typeface="Arial" panose="020B0604020202020204" pitchFamily="34" charset="0"/>
              </a:rPr>
              <a:t>Les connaissances seront à chaque fois rapportées à la compréhension de pathologies caractéristiques afin de démonter la logique des approches expérimentales permettant d’analyser les dérèglements et les logiques thérapeutiques qui peuvent en découler.</a:t>
            </a:r>
            <a:endParaRPr lang="fr-FR" sz="1200" dirty="0" smtClean="0">
              <a:effectLst/>
              <a:latin typeface="Calibri" panose="020F0502020204030204" pitchFamily="34" charset="0"/>
              <a:ea typeface="Calibri" panose="020F0502020204030204" pitchFamily="34" charset="0"/>
              <a:cs typeface="Arial" panose="020B0604020202020204" pitchFamily="34" charset="0"/>
            </a:endParaRPr>
          </a:p>
          <a:p>
            <a:r>
              <a:rPr lang="fr-FR" i="1" dirty="0" smtClean="0">
                <a:effectLst/>
                <a:latin typeface="Times New Roman" panose="02020603050405020304" pitchFamily="18" charset="0"/>
                <a:ea typeface="Calibri" panose="020F0502020204030204" pitchFamily="34" charset="0"/>
              </a:rPr>
              <a:t>L’enseignement comprendra des enseignements par petits groupes, orienté autour de publications significatives que les étudiants devront analyser et commenter. Une forte priorité sera donnée à la méthodologie expérimentale.</a:t>
            </a:r>
            <a:endParaRPr lang="fr-FR" sz="2800" dirty="0"/>
          </a:p>
        </p:txBody>
      </p:sp>
      <p:graphicFrame>
        <p:nvGraphicFramePr>
          <p:cNvPr id="2" name="Tableau 1"/>
          <p:cNvGraphicFramePr>
            <a:graphicFrameLocks noGrp="1"/>
          </p:cNvGraphicFramePr>
          <p:nvPr>
            <p:extLst>
              <p:ext uri="{D42A27DB-BD31-4B8C-83A1-F6EECF244321}">
                <p14:modId xmlns:p14="http://schemas.microsoft.com/office/powerpoint/2010/main" val="1360076662"/>
              </p:ext>
            </p:extLst>
          </p:nvPr>
        </p:nvGraphicFramePr>
        <p:xfrm>
          <a:off x="134739" y="116632"/>
          <a:ext cx="8136904" cy="576064"/>
        </p:xfrm>
        <a:graphic>
          <a:graphicData uri="http://schemas.openxmlformats.org/drawingml/2006/table">
            <a:tbl>
              <a:tblPr firstRow="1" firstCol="1" bandRow="1">
                <a:tableStyleId>{5C22544A-7EE6-4342-B048-85BDC9FD1C3A}</a:tableStyleId>
              </a:tblPr>
              <a:tblGrid>
                <a:gridCol w="1356360">
                  <a:extLst>
                    <a:ext uri="{9D8B030D-6E8A-4147-A177-3AD203B41FA5}">
                      <a16:colId xmlns:a16="http://schemas.microsoft.com/office/drawing/2014/main" val="2513609245"/>
                    </a:ext>
                  </a:extLst>
                </a:gridCol>
                <a:gridCol w="2172032">
                  <a:extLst>
                    <a:ext uri="{9D8B030D-6E8A-4147-A177-3AD203B41FA5}">
                      <a16:colId xmlns:a16="http://schemas.microsoft.com/office/drawing/2014/main" val="3648997871"/>
                    </a:ext>
                  </a:extLst>
                </a:gridCol>
                <a:gridCol w="1368152">
                  <a:extLst>
                    <a:ext uri="{9D8B030D-6E8A-4147-A177-3AD203B41FA5}">
                      <a16:colId xmlns:a16="http://schemas.microsoft.com/office/drawing/2014/main" val="1406413764"/>
                    </a:ext>
                  </a:extLst>
                </a:gridCol>
                <a:gridCol w="1728192">
                  <a:extLst>
                    <a:ext uri="{9D8B030D-6E8A-4147-A177-3AD203B41FA5}">
                      <a16:colId xmlns:a16="http://schemas.microsoft.com/office/drawing/2014/main" val="4180465868"/>
                    </a:ext>
                  </a:extLst>
                </a:gridCol>
                <a:gridCol w="1512168">
                  <a:extLst>
                    <a:ext uri="{9D8B030D-6E8A-4147-A177-3AD203B41FA5}">
                      <a16:colId xmlns:a16="http://schemas.microsoft.com/office/drawing/2014/main" val="2291448284"/>
                    </a:ext>
                  </a:extLst>
                </a:gridCol>
              </a:tblGrid>
              <a:tr h="576064">
                <a:tc>
                  <a:txBody>
                    <a:bodyPr/>
                    <a:lstStyle/>
                    <a:p>
                      <a:pPr>
                        <a:spcAft>
                          <a:spcPts val="0"/>
                        </a:spcAft>
                      </a:pPr>
                      <a:r>
                        <a:rPr lang="fr-FR" sz="1200" dirty="0">
                          <a:solidFill>
                            <a:schemeClr val="tx1"/>
                          </a:solidFill>
                          <a:effectLst/>
                        </a:rPr>
                        <a:t>Neurosciences 1 </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Neuro-anatomie morphologique (40 </a:t>
                      </a:r>
                      <a:r>
                        <a:rPr lang="fr-FR" sz="1200" dirty="0" err="1">
                          <a:solidFill>
                            <a:schemeClr val="tx1"/>
                          </a:solidFill>
                          <a:effectLst/>
                        </a:rPr>
                        <a:t>etu</a:t>
                      </a:r>
                      <a:r>
                        <a:rPr lang="fr-FR" sz="1200" dirty="0">
                          <a:solidFill>
                            <a:schemeClr val="tx1"/>
                          </a:solidFill>
                          <a:effectLst/>
                        </a:rPr>
                        <a: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S.DUPONT</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Neurophysiologie clinique approfondie (40)</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tc>
                  <a:txBody>
                    <a:bodyPr/>
                    <a:lstStyle/>
                    <a:p>
                      <a:pPr>
                        <a:spcAft>
                          <a:spcPts val="0"/>
                        </a:spcAft>
                      </a:pPr>
                      <a:r>
                        <a:rPr lang="fr-FR" sz="1200" dirty="0">
                          <a:solidFill>
                            <a:schemeClr val="tx1"/>
                          </a:solidFill>
                          <a:effectLst/>
                        </a:rPr>
                        <a:t>L.NACCACHE</a:t>
                      </a:r>
                      <a:endParaRPr lang="fr-FR" sz="1100" dirty="0">
                        <a:solidFill>
                          <a:schemeClr val="tx1"/>
                        </a:solidFill>
                        <a:effectLst/>
                        <a:latin typeface="Calibri" panose="020F0502020204030204" pitchFamily="34" charset="0"/>
                        <a:ea typeface="Calibri" panose="020F0502020204030204" pitchFamily="34" charset="0"/>
                      </a:endParaRPr>
                    </a:p>
                  </a:txBody>
                  <a:tcPr marL="44450" marR="44450" marT="0" marB="0" anchor="ctr">
                    <a:solidFill>
                      <a:srgbClr val="92D050"/>
                    </a:solidFill>
                  </a:tcPr>
                </a:tc>
                <a:extLst>
                  <a:ext uri="{0D108BD9-81ED-4DB2-BD59-A6C34878D82A}">
                    <a16:rowId xmlns:a16="http://schemas.microsoft.com/office/drawing/2014/main" val="1343193199"/>
                  </a:ext>
                </a:extLst>
              </a:tr>
            </a:tbl>
          </a:graphicData>
        </a:graphic>
      </p:graphicFrame>
    </p:spTree>
    <p:extLst>
      <p:ext uri="{BB962C8B-B14F-4D97-AF65-F5344CB8AC3E}">
        <p14:creationId xmlns:p14="http://schemas.microsoft.com/office/powerpoint/2010/main" val="2086098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759" y="531012"/>
            <a:ext cx="8710796" cy="5504071"/>
          </a:xfrm>
          <a:prstGeom prst="rect">
            <a:avLst/>
          </a:prstGeom>
        </p:spPr>
        <p:txBody>
          <a:bodyPr wrap="square">
            <a:spAutoFit/>
          </a:bodyPr>
          <a:lstStyle/>
          <a:p>
            <a:pPr algn="just">
              <a:spcAft>
                <a:spcPts val="0"/>
              </a:spcAft>
              <a:tabLst>
                <a:tab pos="457200" algn="l"/>
              </a:tabLst>
            </a:pPr>
            <a:r>
              <a:rPr lang="fr-FR" sz="2000" dirty="0">
                <a:latin typeface="Times New Roman" panose="02020603050405020304" pitchFamily="18" charset="0"/>
                <a:ea typeface="Times New Roman" panose="02020603050405020304" pitchFamily="18" charset="0"/>
                <a:cs typeface="Arial" panose="020B0604020202020204" pitchFamily="34" charset="0"/>
              </a:rPr>
              <a:t>Volume horaire d’enseignement en présentiel : </a:t>
            </a:r>
            <a:r>
              <a:rPr lang="fr-FR" sz="2000" i="1" dirty="0">
                <a:latin typeface="Times New Roman" panose="02020603050405020304" pitchFamily="18" charset="0"/>
                <a:ea typeface="Arial" panose="020B0604020202020204" pitchFamily="34" charset="0"/>
                <a:cs typeface="Arial" panose="020B0604020202020204" pitchFamily="34" charset="0"/>
              </a:rPr>
              <a:t>40 h</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ts val="620"/>
              </a:lnSpc>
              <a:spcAft>
                <a:spcPts val="0"/>
              </a:spcAft>
            </a:pPr>
            <a:r>
              <a:rPr lang="fr-FR" sz="2000" dirty="0">
                <a:latin typeface="Times New Roman" panose="02020603050405020304" pitchFamily="18" charset="0"/>
                <a:ea typeface="Calibri" panose="020F0502020204030204" pitchFamily="34" charset="0"/>
                <a:cs typeface="Arial" panose="020B0604020202020204" pitchFamily="34" charset="0"/>
              </a:rPr>
              <a:t> </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ts val="1020"/>
              </a:lnSpc>
              <a:spcAft>
                <a:spcPts val="0"/>
              </a:spcAft>
            </a:pPr>
            <a:r>
              <a:rPr lang="fr-FR" sz="2000" dirty="0">
                <a:latin typeface="Times New Roman" panose="02020603050405020304" pitchFamily="18" charset="0"/>
                <a:ea typeface="Calibri" panose="020F0502020204030204" pitchFamily="34" charset="0"/>
                <a:cs typeface="Arial" panose="020B0604020202020204" pitchFamily="34" charset="0"/>
              </a:rPr>
              <a:t> </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marR="1663700" algn="just">
              <a:spcAft>
                <a:spcPts val="0"/>
              </a:spcAft>
            </a:pPr>
            <a:r>
              <a:rPr lang="fr-FR" sz="2000" dirty="0">
                <a:latin typeface="Times New Roman" panose="02020603050405020304" pitchFamily="18" charset="0"/>
                <a:ea typeface="Times New Roman" panose="02020603050405020304" pitchFamily="18" charset="0"/>
                <a:cs typeface="Arial" panose="020B0604020202020204" pitchFamily="34" charset="0"/>
              </a:rPr>
              <a:t>Type d’enseignement (stage en labo, initiation à la recherche, LCA ou autres) : </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marL="914400" marR="1663700" algn="just">
              <a:spcAft>
                <a:spcPts val="0"/>
              </a:spcAft>
              <a:tabLst>
                <a:tab pos="914400" algn="l"/>
              </a:tabLst>
            </a:pPr>
            <a:r>
              <a:rPr lang="fr-FR" sz="2000" i="1" dirty="0">
                <a:latin typeface="Times New Roman" panose="02020603050405020304" pitchFamily="18" charset="0"/>
                <a:ea typeface="Arial" panose="020B0604020202020204" pitchFamily="34" charset="0"/>
                <a:cs typeface="Arial" panose="020B0604020202020204" pitchFamily="34" charset="0"/>
              </a:rPr>
              <a:t>conférences</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marL="914400" algn="just">
              <a:spcAft>
                <a:spcPts val="0"/>
              </a:spcAft>
              <a:tabLst>
                <a:tab pos="914400" algn="l"/>
              </a:tabLst>
            </a:pPr>
            <a:r>
              <a:rPr lang="fr-FR" sz="2000" i="1" dirty="0">
                <a:latin typeface="Times New Roman" panose="02020603050405020304" pitchFamily="18" charset="0"/>
                <a:ea typeface="Arial" panose="020B0604020202020204" pitchFamily="34" charset="0"/>
                <a:cs typeface="Arial" panose="020B0604020202020204" pitchFamily="34" charset="0"/>
              </a:rPr>
              <a:t>présentations</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marL="914400" algn="just">
              <a:spcAft>
                <a:spcPts val="0"/>
              </a:spcAft>
              <a:tabLst>
                <a:tab pos="914400" algn="l"/>
              </a:tabLst>
            </a:pPr>
            <a:r>
              <a:rPr lang="fr-FR" sz="2000" i="1" dirty="0">
                <a:latin typeface="Times New Roman" panose="02020603050405020304" pitchFamily="18" charset="0"/>
                <a:ea typeface="Arial" panose="020B0604020202020204" pitchFamily="34" charset="0"/>
                <a:cs typeface="Arial" panose="020B0604020202020204" pitchFamily="34" charset="0"/>
              </a:rPr>
              <a:t>travail personnel sur articles et sujets</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just">
              <a:spcAft>
                <a:spcPts val="0"/>
              </a:spcAft>
            </a:pPr>
            <a:r>
              <a:rPr lang="fr-FR" sz="2000" dirty="0">
                <a:latin typeface="Times New Roman" panose="02020603050405020304" pitchFamily="18" charset="0"/>
                <a:ea typeface="Calibri" panose="020F0502020204030204" pitchFamily="34" charset="0"/>
                <a:cs typeface="Arial" panose="020B0604020202020204" pitchFamily="34" charset="0"/>
              </a:rPr>
              <a:t> </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just">
              <a:spcAft>
                <a:spcPts val="0"/>
              </a:spcAft>
              <a:tabLst>
                <a:tab pos="457200" algn="l"/>
              </a:tabLst>
            </a:pPr>
            <a:r>
              <a:rPr lang="fr-FR" sz="2000" dirty="0">
                <a:latin typeface="Times New Roman" panose="02020603050405020304" pitchFamily="18" charset="0"/>
                <a:ea typeface="Times New Roman" panose="02020603050405020304" pitchFamily="18" charset="0"/>
                <a:cs typeface="Arial" panose="020B0604020202020204" pitchFamily="34" charset="0"/>
              </a:rPr>
              <a:t>Modalités de contrôle des connaissances :</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just">
              <a:spcAft>
                <a:spcPts val="0"/>
              </a:spcAft>
              <a:tabLst>
                <a:tab pos="900430" algn="l"/>
              </a:tabLst>
            </a:pPr>
            <a:r>
              <a:rPr lang="fr-FR" sz="2000" i="1" dirty="0">
                <a:latin typeface="Times New Roman" panose="02020603050405020304" pitchFamily="18" charset="0"/>
                <a:ea typeface="Arial" panose="020B0604020202020204" pitchFamily="34" charset="0"/>
                <a:cs typeface="Arial" panose="020B0604020202020204" pitchFamily="34" charset="0"/>
              </a:rPr>
              <a:t>	présentation orale de 10 minutes d'une analyse d'article par groupe de </a:t>
            </a:r>
            <a:r>
              <a:rPr lang="fr-FR" sz="2000" i="1" dirty="0" smtClean="0">
                <a:latin typeface="Times New Roman" panose="02020603050405020304" pitchFamily="18" charset="0"/>
                <a:ea typeface="Arial" panose="020B0604020202020204" pitchFamily="34" charset="0"/>
                <a:cs typeface="Arial" panose="020B0604020202020204" pitchFamily="34" charset="0"/>
              </a:rPr>
              <a:t>3</a:t>
            </a:r>
          </a:p>
          <a:p>
            <a:pPr algn="just">
              <a:spcAft>
                <a:spcPts val="0"/>
              </a:spcAft>
              <a:tabLst>
                <a:tab pos="900430" algn="l"/>
              </a:tabLst>
            </a:pPr>
            <a:r>
              <a:rPr lang="fr-FR" sz="2000" i="1" dirty="0">
                <a:effectLst/>
                <a:latin typeface="Times New Roman" panose="02020603050405020304" pitchFamily="18" charset="0"/>
                <a:ea typeface="Calibri" panose="020F0502020204030204" pitchFamily="34" charset="0"/>
                <a:cs typeface="Arial" panose="020B0604020202020204" pitchFamily="34" charset="0"/>
              </a:rPr>
              <a:t>	</a:t>
            </a:r>
            <a:r>
              <a:rPr lang="fr-FR" sz="2000" i="1" smtClean="0">
                <a:effectLst/>
                <a:latin typeface="Times New Roman" panose="02020603050405020304" pitchFamily="18" charset="0"/>
                <a:ea typeface="Calibri" panose="020F0502020204030204" pitchFamily="34" charset="0"/>
                <a:cs typeface="Arial" panose="020B0604020202020204" pitchFamily="34" charset="0"/>
              </a:rPr>
              <a:t>examen différé</a:t>
            </a:r>
          </a:p>
          <a:p>
            <a:pPr algn="just">
              <a:spcAft>
                <a:spcPts val="0"/>
              </a:spcAft>
              <a:tabLst>
                <a:tab pos="900430" algn="l"/>
              </a:tabLst>
            </a:pP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ts val="995"/>
              </a:lnSpc>
              <a:spcAft>
                <a:spcPts val="0"/>
              </a:spcAft>
            </a:pPr>
            <a:r>
              <a:rPr lang="fr-FR" sz="2000" dirty="0">
                <a:latin typeface="Times New Roman" panose="02020603050405020304" pitchFamily="18" charset="0"/>
                <a:ea typeface="Times New Roman" panose="02020603050405020304" pitchFamily="18" charset="0"/>
                <a:cs typeface="Arial" panose="020B0604020202020204" pitchFamily="34" charset="0"/>
              </a:rPr>
              <a:t> </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600" b="1" dirty="0" smtClean="0">
                <a:effectLst/>
                <a:latin typeface="Cambria" panose="02040503050406030204" pitchFamily="18" charset="0"/>
                <a:ea typeface="Calibri" panose="020F0502020204030204" pitchFamily="34" charset="0"/>
                <a:cs typeface="Arial" panose="020B0604020202020204" pitchFamily="34" charset="0"/>
              </a:rPr>
              <a:t>Secrétariat du Pr Naccache : </a:t>
            </a:r>
            <a:r>
              <a:rPr lang="fr-FR" sz="1600" b="1" dirty="0" err="1" smtClean="0">
                <a:effectLst/>
                <a:latin typeface="Cambria" panose="02040503050406030204" pitchFamily="18" charset="0"/>
                <a:ea typeface="Calibri" panose="020F0502020204030204" pitchFamily="34" charset="0"/>
                <a:cs typeface="Arial" panose="020B0604020202020204" pitchFamily="34" charset="0"/>
              </a:rPr>
              <a:t>Saddi</a:t>
            </a:r>
            <a:r>
              <a:rPr lang="fr-FR" sz="1600" b="1" dirty="0" smtClean="0">
                <a:effectLst/>
                <a:latin typeface="Cambria" panose="02040503050406030204" pitchFamily="18" charset="0"/>
                <a:ea typeface="Calibri" panose="020F0502020204030204" pitchFamily="34" charset="0"/>
                <a:cs typeface="Arial" panose="020B0604020202020204" pitchFamily="34" charset="0"/>
              </a:rPr>
              <a:t> SAIBI</a:t>
            </a:r>
            <a:endParaRPr lang="fr-FR"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smtClean="0">
                <a:effectLst/>
                <a:latin typeface="Cambria" panose="02040503050406030204" pitchFamily="18" charset="0"/>
                <a:ea typeface="Calibri" panose="020F0502020204030204" pitchFamily="34" charset="0"/>
                <a:cs typeface="Arial" panose="020B0604020202020204" pitchFamily="34" charset="0"/>
              </a:rPr>
              <a:t>Bureau d’Appui à la Pédagogie (BAP)  du site Pitié-Salpêtrière</a:t>
            </a:r>
            <a:endParaRPr lang="fr-FR"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600" b="1" dirty="0" smtClean="0">
                <a:effectLst/>
                <a:latin typeface="Cambria" panose="02040503050406030204" pitchFamily="18" charset="0"/>
                <a:ea typeface="Calibri" panose="020F0502020204030204" pitchFamily="34" charset="0"/>
                <a:cs typeface="Arial" panose="020B0604020202020204" pitchFamily="34" charset="0"/>
              </a:rPr>
              <a:t>Faculté de médecine Sorbonne Université</a:t>
            </a:r>
            <a:endParaRPr lang="fr-FR"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600" b="1" dirty="0" smtClean="0">
                <a:effectLst/>
                <a:latin typeface="Cambria" panose="02040503050406030204" pitchFamily="18" charset="0"/>
                <a:ea typeface="Calibri" panose="020F0502020204030204" pitchFamily="34" charset="0"/>
                <a:cs typeface="Arial" panose="020B0604020202020204" pitchFamily="34" charset="0"/>
              </a:rPr>
              <a:t>91, boulevard de l’Hôpital</a:t>
            </a:r>
            <a:endParaRPr lang="fr-FR"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600" b="1" dirty="0" smtClean="0">
                <a:effectLst/>
                <a:latin typeface="Cambria" panose="02040503050406030204" pitchFamily="18" charset="0"/>
                <a:ea typeface="Calibri" panose="020F0502020204030204" pitchFamily="34" charset="0"/>
                <a:cs typeface="Arial" panose="020B0604020202020204" pitchFamily="34" charset="0"/>
              </a:rPr>
              <a:t>75013 PARIS CEDEX 13 </a:t>
            </a:r>
            <a:endParaRPr lang="fr-FR"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600" b="1" dirty="0" smtClean="0">
                <a:effectLst/>
                <a:latin typeface="Cambria" panose="02040503050406030204" pitchFamily="18" charset="0"/>
                <a:ea typeface="Calibri" panose="020F0502020204030204" pitchFamily="34" charset="0"/>
                <a:cs typeface="Arial" panose="020B0604020202020204" pitchFamily="34" charset="0"/>
              </a:rPr>
              <a:t>01.40.77.98.16</a:t>
            </a:r>
            <a:endParaRPr lang="fr-FR" dirty="0" smtClean="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b="1" i="1" dirty="0" smtClean="0">
                <a:effectLst/>
                <a:latin typeface="Calibri" panose="020F0502020204030204" pitchFamily="34" charset="0"/>
                <a:ea typeface="Calibri" panose="020F0502020204030204" pitchFamily="34" charset="0"/>
                <a:cs typeface="Calibri" panose="020F0502020204030204" pitchFamily="34" charset="0"/>
              </a:rPr>
              <a:t>saddi.saibi@sorbonne-universite.fr</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293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496351" y="651689"/>
          <a:ext cx="8184129" cy="6133058"/>
        </p:xfrm>
        <a:graphic>
          <a:graphicData uri="http://schemas.openxmlformats.org/drawingml/2006/table">
            <a:tbl>
              <a:tblPr>
                <a:tableStyleId>{5C22544A-7EE6-4342-B048-85BDC9FD1C3A}</a:tableStyleId>
              </a:tblPr>
              <a:tblGrid>
                <a:gridCol w="669284">
                  <a:extLst>
                    <a:ext uri="{9D8B030D-6E8A-4147-A177-3AD203B41FA5}">
                      <a16:colId xmlns:a16="http://schemas.microsoft.com/office/drawing/2014/main" val="1050816019"/>
                    </a:ext>
                  </a:extLst>
                </a:gridCol>
                <a:gridCol w="718694">
                  <a:extLst>
                    <a:ext uri="{9D8B030D-6E8A-4147-A177-3AD203B41FA5}">
                      <a16:colId xmlns:a16="http://schemas.microsoft.com/office/drawing/2014/main" val="2252585898"/>
                    </a:ext>
                  </a:extLst>
                </a:gridCol>
                <a:gridCol w="646825">
                  <a:extLst>
                    <a:ext uri="{9D8B030D-6E8A-4147-A177-3AD203B41FA5}">
                      <a16:colId xmlns:a16="http://schemas.microsoft.com/office/drawing/2014/main" val="3469525957"/>
                    </a:ext>
                  </a:extLst>
                </a:gridCol>
                <a:gridCol w="637841">
                  <a:extLst>
                    <a:ext uri="{9D8B030D-6E8A-4147-A177-3AD203B41FA5}">
                      <a16:colId xmlns:a16="http://schemas.microsoft.com/office/drawing/2014/main" val="3490624588"/>
                    </a:ext>
                  </a:extLst>
                </a:gridCol>
                <a:gridCol w="768104">
                  <a:extLst>
                    <a:ext uri="{9D8B030D-6E8A-4147-A177-3AD203B41FA5}">
                      <a16:colId xmlns:a16="http://schemas.microsoft.com/office/drawing/2014/main" val="3066535335"/>
                    </a:ext>
                  </a:extLst>
                </a:gridCol>
                <a:gridCol w="4743381">
                  <a:extLst>
                    <a:ext uri="{9D8B030D-6E8A-4147-A177-3AD203B41FA5}">
                      <a16:colId xmlns:a16="http://schemas.microsoft.com/office/drawing/2014/main" val="1983702233"/>
                    </a:ext>
                  </a:extLst>
                </a:gridCol>
              </a:tblGrid>
              <a:tr h="108674">
                <a:tc>
                  <a:txBody>
                    <a:bodyPr/>
                    <a:lstStyle/>
                    <a:p>
                      <a:pPr algn="l" fontAlgn="ctr"/>
                      <a:endParaRPr lang="fr-FR" sz="500" b="0" i="0" u="sng" strike="noStrike">
                        <a:solidFill>
                          <a:srgbClr val="FF0000"/>
                        </a:solidFill>
                        <a:effectLst/>
                        <a:latin typeface="Cambria" panose="02040503050406030204" pitchFamily="18" charset="0"/>
                      </a:endParaRPr>
                    </a:p>
                  </a:txBody>
                  <a:tcPr marL="835" marR="835" marT="1113" marB="0" anchor="ctr"/>
                </a:tc>
                <a:tc>
                  <a:txBody>
                    <a:bodyPr/>
                    <a:lstStyle/>
                    <a:p>
                      <a:pPr algn="l" fontAlgn="ctr"/>
                      <a:endParaRPr lang="fr-FR" sz="500" b="0" i="0" u="sng" strike="noStrike">
                        <a:solidFill>
                          <a:srgbClr val="FF0000"/>
                        </a:solidFill>
                        <a:effectLst/>
                        <a:latin typeface="Cambria" panose="02040503050406030204" pitchFamily="18" charset="0"/>
                      </a:endParaRPr>
                    </a:p>
                  </a:txBody>
                  <a:tcPr marL="835" marR="835" marT="1113" marB="0" anchor="ctr"/>
                </a:tc>
                <a:tc>
                  <a:txBody>
                    <a:bodyPr/>
                    <a:lstStyle/>
                    <a:p>
                      <a:pPr algn="l" fontAlgn="ctr"/>
                      <a:endParaRPr lang="fr-FR" sz="500" b="0" i="0" u="sng" strike="noStrike">
                        <a:solidFill>
                          <a:srgbClr val="FF0000"/>
                        </a:solidFill>
                        <a:effectLst/>
                        <a:latin typeface="Cambria" panose="02040503050406030204" pitchFamily="18" charset="0"/>
                      </a:endParaRPr>
                    </a:p>
                  </a:txBody>
                  <a:tcPr marL="835" marR="835" marT="1113" marB="0" anchor="ctr"/>
                </a:tc>
                <a:tc>
                  <a:txBody>
                    <a:bodyPr/>
                    <a:lstStyle/>
                    <a:p>
                      <a:pPr algn="l" fontAlgn="ctr"/>
                      <a:endParaRPr lang="fr-FR" sz="500" b="0" i="0" u="sng" strike="noStrike">
                        <a:solidFill>
                          <a:srgbClr val="FF0000"/>
                        </a:solidFill>
                        <a:effectLst/>
                        <a:latin typeface="Cambria" panose="02040503050406030204" pitchFamily="18" charset="0"/>
                      </a:endParaRPr>
                    </a:p>
                  </a:txBody>
                  <a:tcPr marL="835" marR="835" marT="1113" marB="0" anchor="ctr"/>
                </a:tc>
                <a:tc>
                  <a:txBody>
                    <a:bodyPr/>
                    <a:lstStyle/>
                    <a:p>
                      <a:pPr algn="l" fontAlgn="b"/>
                      <a:endParaRPr lang="fr-FR" sz="400" b="0" i="0" u="none" strike="noStrike">
                        <a:solidFill>
                          <a:srgbClr val="000000"/>
                        </a:solidFill>
                        <a:effectLst/>
                        <a:latin typeface="Cambria" panose="02040503050406030204" pitchFamily="18" charset="0"/>
                      </a:endParaRPr>
                    </a:p>
                  </a:txBody>
                  <a:tcPr marL="835" marR="835" marT="1113" marB="0" anchor="b"/>
                </a:tc>
                <a:tc>
                  <a:txBody>
                    <a:bodyPr/>
                    <a:lstStyle/>
                    <a:p>
                      <a:pPr algn="l" fontAlgn="b"/>
                      <a:endParaRPr lang="fr-FR" sz="400" b="0" i="0" u="none" strike="noStrike">
                        <a:solidFill>
                          <a:srgbClr val="000000"/>
                        </a:solidFill>
                        <a:effectLst/>
                        <a:latin typeface="Cambria" panose="02040503050406030204" pitchFamily="18" charset="0"/>
                      </a:endParaRPr>
                    </a:p>
                  </a:txBody>
                  <a:tcPr marL="835" marR="835" marT="1113" marB="0" anchor="b"/>
                </a:tc>
                <a:extLst>
                  <a:ext uri="{0D108BD9-81ED-4DB2-BD59-A6C34878D82A}">
                    <a16:rowId xmlns:a16="http://schemas.microsoft.com/office/drawing/2014/main" val="354270817"/>
                  </a:ext>
                </a:extLst>
              </a:tr>
              <a:tr h="295560">
                <a:tc gridSpan="2">
                  <a:txBody>
                    <a:bodyPr/>
                    <a:lstStyle/>
                    <a:p>
                      <a:pPr algn="ctr" fontAlgn="ctr"/>
                      <a:r>
                        <a:rPr lang="fr-FR" sz="600" u="none" strike="noStrike">
                          <a:effectLst/>
                        </a:rPr>
                        <a:t>Dates</a:t>
                      </a:r>
                      <a:endParaRPr lang="fr-FR" sz="600" b="1" i="0" u="none" strike="noStrike">
                        <a:solidFill>
                          <a:srgbClr val="000000"/>
                        </a:solidFill>
                        <a:effectLst/>
                        <a:latin typeface="Cambria" panose="02040503050406030204" pitchFamily="18" charset="0"/>
                      </a:endParaRPr>
                    </a:p>
                  </a:txBody>
                  <a:tcPr marL="835" marR="835" marT="1113" marB="0" anchor="ctr"/>
                </a:tc>
                <a:tc hMerge="1">
                  <a:txBody>
                    <a:bodyPr/>
                    <a:lstStyle/>
                    <a:p>
                      <a:endParaRPr lang="fr-FR"/>
                    </a:p>
                  </a:txBody>
                  <a:tcPr/>
                </a:tc>
                <a:tc>
                  <a:txBody>
                    <a:bodyPr/>
                    <a:lstStyle/>
                    <a:p>
                      <a:pPr algn="ctr" fontAlgn="ctr"/>
                      <a:r>
                        <a:rPr lang="fr-FR" sz="600" u="none" strike="noStrike">
                          <a:effectLst/>
                        </a:rPr>
                        <a:t>Horaires</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Lieu</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Intervenants</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Titres de cours</a:t>
                      </a:r>
                      <a:endParaRPr lang="fr-FR" sz="600" b="1"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2954269953"/>
                  </a:ext>
                </a:extLst>
              </a:tr>
              <a:tr h="243954">
                <a:tc>
                  <a:txBody>
                    <a:bodyPr/>
                    <a:lstStyle/>
                    <a:p>
                      <a:pPr algn="r" fontAlgn="ctr"/>
                      <a:r>
                        <a:rPr lang="fr-FR" sz="600" u="none" strike="noStrike">
                          <a:effectLst/>
                        </a:rPr>
                        <a:t> </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dirty="0">
                          <a:effectLst/>
                        </a:rPr>
                        <a:t> </a:t>
                      </a:r>
                      <a:endParaRPr lang="fr-FR" sz="600" b="1" i="0" u="none" strike="noStrike" dirty="0">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 </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 </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 </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 </a:t>
                      </a:r>
                      <a:endParaRPr lang="fr-FR" sz="600" b="1"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2889859288"/>
                  </a:ext>
                </a:extLst>
              </a:tr>
              <a:tr h="243954">
                <a:tc>
                  <a:txBody>
                    <a:bodyPr/>
                    <a:lstStyle/>
                    <a:p>
                      <a:pPr algn="r" fontAlgn="ctr"/>
                      <a:r>
                        <a:rPr lang="fr-FR" sz="600" u="none" strike="noStrike">
                          <a:effectLst/>
                        </a:rPr>
                        <a:t>lundi</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11 avril 2022</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9h30-10h30</a:t>
                      </a:r>
                      <a:endParaRPr lang="fr-FR" sz="600" b="0" i="0" u="none" strike="noStrike">
                        <a:solidFill>
                          <a:srgbClr val="000000"/>
                        </a:solidFill>
                        <a:effectLst/>
                        <a:latin typeface="Cambria" panose="02040503050406030204" pitchFamily="18" charset="0"/>
                      </a:endParaRPr>
                    </a:p>
                  </a:txBody>
                  <a:tcPr marL="835" marR="835" marT="1113" marB="0" anchor="ctr"/>
                </a:tc>
                <a:tc rowSpan="4">
                  <a:txBody>
                    <a:bodyPr/>
                    <a:lstStyle/>
                    <a:p>
                      <a:pPr algn="ctr" fontAlgn="ctr"/>
                      <a:r>
                        <a:rPr lang="fr-FR" sz="600" u="none" strike="noStrike">
                          <a:effectLst/>
                        </a:rPr>
                        <a:t>124</a:t>
                      </a:r>
                      <a:endParaRPr lang="fr-FR" sz="600" b="1" i="0" u="none" strike="noStrike">
                        <a:solidFill>
                          <a:srgbClr val="FF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L. NACCACHE</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Présentation de l'UE et Constitution des groupes pour la présentation des articles</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1278907049"/>
                  </a:ext>
                </a:extLst>
              </a:tr>
              <a:tr h="243954">
                <a:tc>
                  <a:txBody>
                    <a:bodyPr/>
                    <a:lstStyle/>
                    <a:p>
                      <a:pPr algn="r" fontAlgn="ctr"/>
                      <a:r>
                        <a:rPr lang="fr-FR" sz="600" u="none" strike="noStrike">
                          <a:effectLst/>
                        </a:rPr>
                        <a:t> </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10h30-12h30</a:t>
                      </a:r>
                      <a:endParaRPr lang="fr-FR" sz="600" b="0" i="0" u="none" strike="noStrike">
                        <a:solidFill>
                          <a:srgbClr val="000000"/>
                        </a:solidFill>
                        <a:effectLst/>
                        <a:latin typeface="Cambria" panose="02040503050406030204" pitchFamily="18" charset="0"/>
                      </a:endParaRPr>
                    </a:p>
                  </a:txBody>
                  <a:tcPr marL="835" marR="835" marT="1113" marB="0" anchor="ctr"/>
                </a:tc>
                <a:tc vMerge="1">
                  <a:txBody>
                    <a:bodyPr/>
                    <a:lstStyle/>
                    <a:p>
                      <a:endParaRPr lang="fr-FR"/>
                    </a:p>
                  </a:txBody>
                  <a:tcPr/>
                </a:tc>
                <a:tc>
                  <a:txBody>
                    <a:bodyPr/>
                    <a:lstStyle/>
                    <a:p>
                      <a:pPr algn="l" fontAlgn="ctr"/>
                      <a:r>
                        <a:rPr lang="fr-FR" sz="600" u="none" strike="noStrike">
                          <a:effectLst/>
                        </a:rPr>
                        <a:t>L. NACCACHE</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Bases neurophysiologiques de la conscience. Applications techniques</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1848514629"/>
                  </a:ext>
                </a:extLst>
              </a:tr>
              <a:tr h="243954">
                <a:tc>
                  <a:txBody>
                    <a:bodyPr/>
                    <a:lstStyle/>
                    <a:p>
                      <a:pPr algn="r"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endParaRPr lang="fr-FR" sz="600" b="0" i="0" u="none" strike="noStrike">
                        <a:solidFill>
                          <a:srgbClr val="000000"/>
                        </a:solidFill>
                        <a:effectLst/>
                        <a:latin typeface="Cambria" panose="02040503050406030204" pitchFamily="18" charset="0"/>
                      </a:endParaRPr>
                    </a:p>
                  </a:txBody>
                  <a:tcPr marL="835" marR="835" marT="1113" marB="0" anchor="ctr"/>
                </a:tc>
                <a:tc rowSpan="2">
                  <a:txBody>
                    <a:bodyPr/>
                    <a:lstStyle/>
                    <a:p>
                      <a:pPr algn="ctr" fontAlgn="ctr"/>
                      <a:r>
                        <a:rPr lang="fr-FR" sz="600" u="none" strike="noStrike">
                          <a:effectLst/>
                        </a:rPr>
                        <a:t>14h00-18h00</a:t>
                      </a:r>
                      <a:endParaRPr lang="fr-FR" sz="600" b="0" i="0" u="none" strike="noStrike">
                        <a:solidFill>
                          <a:srgbClr val="000000"/>
                        </a:solidFill>
                        <a:effectLst/>
                        <a:latin typeface="Cambria" panose="02040503050406030204" pitchFamily="18" charset="0"/>
                      </a:endParaRPr>
                    </a:p>
                  </a:txBody>
                  <a:tcPr marL="835" marR="835" marT="1113" marB="0" anchor="ctr"/>
                </a:tc>
                <a:tc vMerge="1">
                  <a:txBody>
                    <a:bodyPr/>
                    <a:lstStyle/>
                    <a:p>
                      <a:endParaRPr lang="fr-FR"/>
                    </a:p>
                  </a:txBody>
                  <a:tcPr/>
                </a:tc>
                <a:tc>
                  <a:txBody>
                    <a:bodyPr/>
                    <a:lstStyle/>
                    <a:p>
                      <a:pPr algn="l" fontAlgn="ctr"/>
                      <a:r>
                        <a:rPr lang="fr-FR" sz="600" u="none" strike="noStrike">
                          <a:effectLst/>
                        </a:rPr>
                        <a:t>A. SANGARE</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Motricité oculaire : de la recherche à la clinique</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4273237357"/>
                  </a:ext>
                </a:extLst>
              </a:tr>
              <a:tr h="243954">
                <a:tc>
                  <a:txBody>
                    <a:bodyPr/>
                    <a:lstStyle/>
                    <a:p>
                      <a:pPr algn="r"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vMerge="1">
                  <a:txBody>
                    <a:bodyPr/>
                    <a:lstStyle/>
                    <a:p>
                      <a:endParaRPr lang="fr-FR"/>
                    </a:p>
                  </a:txBody>
                  <a:tcPr/>
                </a:tc>
                <a:tc vMerge="1">
                  <a:txBody>
                    <a:bodyPr/>
                    <a:lstStyle/>
                    <a:p>
                      <a:endParaRPr lang="fr-FR"/>
                    </a:p>
                  </a:txBody>
                  <a:tcPr/>
                </a:tc>
                <a:tc>
                  <a:txBody>
                    <a:bodyPr/>
                    <a:lstStyle/>
                    <a:p>
                      <a:pPr algn="l" fontAlgn="ctr"/>
                      <a:r>
                        <a:rPr lang="fr-FR" sz="600" u="none" strike="noStrike">
                          <a:effectLst/>
                        </a:rPr>
                        <a:t>A. SANGARE</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Anatomie fonctionnelle du système oculomoteur</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475328064"/>
                  </a:ext>
                </a:extLst>
              </a:tr>
              <a:tr h="243954">
                <a:tc>
                  <a:txBody>
                    <a:bodyPr/>
                    <a:lstStyle/>
                    <a:p>
                      <a:pPr algn="r" fontAlgn="ctr"/>
                      <a:r>
                        <a:rPr lang="fr-FR" sz="600" u="none" strike="noStrike">
                          <a:effectLst/>
                        </a:rPr>
                        <a:t>Mardi</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12 avril 2022</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9h30-11h30</a:t>
                      </a:r>
                      <a:endParaRPr lang="fr-FR" sz="600" b="0" i="0" u="none" strike="noStrike">
                        <a:solidFill>
                          <a:srgbClr val="000000"/>
                        </a:solidFill>
                        <a:effectLst/>
                        <a:latin typeface="Cambria" panose="02040503050406030204" pitchFamily="18" charset="0"/>
                      </a:endParaRPr>
                    </a:p>
                  </a:txBody>
                  <a:tcPr marL="835" marR="835" marT="1113" marB="0" anchor="ctr"/>
                </a:tc>
                <a:tc rowSpan="2">
                  <a:txBody>
                    <a:bodyPr/>
                    <a:lstStyle/>
                    <a:p>
                      <a:pPr algn="ctr" fontAlgn="ctr"/>
                      <a:r>
                        <a:rPr lang="fr-FR" sz="600" u="none" strike="noStrike">
                          <a:effectLst/>
                        </a:rPr>
                        <a:t>124</a:t>
                      </a:r>
                      <a:endParaRPr lang="fr-FR" sz="600" b="1" i="0" u="none" strike="noStrike">
                        <a:solidFill>
                          <a:srgbClr val="FF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E. APARTIS</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Physiopathologie de d'akinésie et du tremblement parkinsonien</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3658177718"/>
                  </a:ext>
                </a:extLst>
              </a:tr>
              <a:tr h="347164">
                <a:tc>
                  <a:txBody>
                    <a:bodyPr/>
                    <a:lstStyle/>
                    <a:p>
                      <a:pPr algn="r"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14h00-16h00</a:t>
                      </a:r>
                      <a:endParaRPr lang="fr-FR" sz="600" b="0" i="0" u="none" strike="noStrike">
                        <a:solidFill>
                          <a:srgbClr val="000000"/>
                        </a:solidFill>
                        <a:effectLst/>
                        <a:latin typeface="Cambria" panose="02040503050406030204" pitchFamily="18" charset="0"/>
                      </a:endParaRPr>
                    </a:p>
                  </a:txBody>
                  <a:tcPr marL="835" marR="835" marT="1113" marB="0" anchor="ctr"/>
                </a:tc>
                <a:tc vMerge="1">
                  <a:txBody>
                    <a:bodyPr/>
                    <a:lstStyle/>
                    <a:p>
                      <a:endParaRPr lang="fr-FR"/>
                    </a:p>
                  </a:txBody>
                  <a:tcPr/>
                </a:tc>
                <a:tc>
                  <a:txBody>
                    <a:bodyPr/>
                    <a:lstStyle/>
                    <a:p>
                      <a:pPr algn="l" fontAlgn="ctr"/>
                      <a:r>
                        <a:rPr lang="fr-FR" sz="600" u="none" strike="noStrike">
                          <a:effectLst/>
                        </a:rPr>
                        <a:t>N. DANZIGER</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Schéma corporal, image du corps et douleur  </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1993817044"/>
                  </a:ext>
                </a:extLst>
              </a:tr>
              <a:tr h="243954">
                <a:tc>
                  <a:txBody>
                    <a:bodyPr/>
                    <a:lstStyle/>
                    <a:p>
                      <a:pPr algn="r" fontAlgn="ctr"/>
                      <a:r>
                        <a:rPr lang="fr-FR" sz="600" u="none" strike="noStrike">
                          <a:effectLst/>
                        </a:rPr>
                        <a:t>Mercredi</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13 avril 2022</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10h00-12h00</a:t>
                      </a:r>
                      <a:endParaRPr lang="fr-FR" sz="600" b="0" i="0" u="none" strike="noStrike">
                        <a:solidFill>
                          <a:srgbClr val="000000"/>
                        </a:solidFill>
                        <a:effectLst/>
                        <a:latin typeface="Cambria" panose="02040503050406030204" pitchFamily="18" charset="0"/>
                      </a:endParaRPr>
                    </a:p>
                  </a:txBody>
                  <a:tcPr marL="835" marR="835" marT="1113" marB="0" anchor="ctr"/>
                </a:tc>
                <a:tc rowSpan="3">
                  <a:txBody>
                    <a:bodyPr/>
                    <a:lstStyle/>
                    <a:p>
                      <a:pPr algn="ctr" fontAlgn="ctr"/>
                      <a:r>
                        <a:rPr lang="fr-FR" sz="600" u="none" strike="noStrike">
                          <a:effectLst/>
                        </a:rPr>
                        <a:t>012</a:t>
                      </a:r>
                      <a:endParaRPr lang="fr-FR" sz="600" b="1" i="0" u="none" strike="noStrike">
                        <a:solidFill>
                          <a:srgbClr val="FF0000"/>
                        </a:solidFill>
                        <a:effectLst/>
                        <a:latin typeface="Cambria" panose="02040503050406030204" pitchFamily="18" charset="0"/>
                      </a:endParaRPr>
                    </a:p>
                  </a:txBody>
                  <a:tcPr marL="835" marR="835" marT="1113" marB="0" anchor="ctr"/>
                </a:tc>
                <a:tc>
                  <a:txBody>
                    <a:bodyPr/>
                    <a:lstStyle/>
                    <a:p>
                      <a:pPr algn="l" fontAlgn="ctr"/>
                      <a:r>
                        <a:rPr lang="fr-FR" sz="600" u="none" strike="noStrike" dirty="0">
                          <a:effectLst/>
                        </a:rPr>
                        <a:t>P. BARTOLOMEO</a:t>
                      </a:r>
                      <a:endParaRPr lang="fr-FR" sz="600" b="0" i="0" u="none" strike="noStrike" dirty="0">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Attention et Espace</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3853648548"/>
                  </a:ext>
                </a:extLst>
              </a:tr>
              <a:tr h="243954">
                <a:tc>
                  <a:txBody>
                    <a:bodyPr/>
                    <a:lstStyle/>
                    <a:p>
                      <a:pPr algn="r"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13h00-15h00</a:t>
                      </a:r>
                      <a:endParaRPr lang="fr-FR" sz="600" b="0" i="0" u="none" strike="noStrike">
                        <a:solidFill>
                          <a:srgbClr val="000000"/>
                        </a:solidFill>
                        <a:effectLst/>
                        <a:latin typeface="Cambria" panose="02040503050406030204" pitchFamily="18" charset="0"/>
                      </a:endParaRPr>
                    </a:p>
                  </a:txBody>
                  <a:tcPr marL="835" marR="835" marT="1113" marB="0" anchor="ctr"/>
                </a:tc>
                <a:tc vMerge="1">
                  <a:txBody>
                    <a:bodyPr/>
                    <a:lstStyle/>
                    <a:p>
                      <a:endParaRPr lang="fr-FR"/>
                    </a:p>
                  </a:txBody>
                  <a:tcPr/>
                </a:tc>
                <a:tc>
                  <a:txBody>
                    <a:bodyPr/>
                    <a:lstStyle/>
                    <a:p>
                      <a:pPr algn="l" fontAlgn="ctr"/>
                      <a:r>
                        <a:rPr lang="fr-FR" sz="600" u="none" strike="noStrike">
                          <a:effectLst/>
                        </a:rPr>
                        <a:t>E. APARTIS</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Physiologie du cervelet</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1480073821"/>
                  </a:ext>
                </a:extLst>
              </a:tr>
              <a:tr h="243954">
                <a:tc>
                  <a:txBody>
                    <a:bodyPr/>
                    <a:lstStyle/>
                    <a:p>
                      <a:pPr algn="r"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15h00-17h00</a:t>
                      </a:r>
                      <a:endParaRPr lang="fr-FR" sz="600" b="0" i="0" u="none" strike="noStrike">
                        <a:solidFill>
                          <a:srgbClr val="000000"/>
                        </a:solidFill>
                        <a:effectLst/>
                        <a:latin typeface="Cambria" panose="02040503050406030204" pitchFamily="18" charset="0"/>
                      </a:endParaRPr>
                    </a:p>
                  </a:txBody>
                  <a:tcPr marL="835" marR="835" marT="1113" marB="0" anchor="ctr"/>
                </a:tc>
                <a:tc vMerge="1">
                  <a:txBody>
                    <a:bodyPr/>
                    <a:lstStyle/>
                    <a:p>
                      <a:endParaRPr lang="fr-FR"/>
                    </a:p>
                  </a:txBody>
                  <a:tcPr/>
                </a:tc>
                <a:tc>
                  <a:txBody>
                    <a:bodyPr/>
                    <a:lstStyle/>
                    <a:p>
                      <a:pPr algn="l" fontAlgn="ctr"/>
                      <a:r>
                        <a:rPr lang="fr-FR" sz="600" u="none" strike="noStrike">
                          <a:effectLst/>
                        </a:rPr>
                        <a:t>E. APARTIS</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Physiologie des systèmes dopaminergiques</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704634141"/>
                  </a:ext>
                </a:extLst>
              </a:tr>
              <a:tr h="258626">
                <a:tc>
                  <a:txBody>
                    <a:bodyPr/>
                    <a:lstStyle/>
                    <a:p>
                      <a:pPr algn="r" fontAlgn="ctr"/>
                      <a:r>
                        <a:rPr lang="fr-FR" sz="600" u="none" strike="noStrike">
                          <a:effectLst/>
                        </a:rPr>
                        <a:t>Jeudi</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14 avril 2022</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13h00-15h00</a:t>
                      </a:r>
                      <a:endParaRPr lang="fr-FR" sz="600" b="0" i="0" u="none" strike="noStrike">
                        <a:solidFill>
                          <a:srgbClr val="000000"/>
                        </a:solidFill>
                        <a:effectLst/>
                        <a:latin typeface="Cambria" panose="02040503050406030204" pitchFamily="18" charset="0"/>
                      </a:endParaRPr>
                    </a:p>
                  </a:txBody>
                  <a:tcPr marL="835" marR="835" marT="1113" marB="0" anchor="ctr"/>
                </a:tc>
                <a:tc rowSpan="2">
                  <a:txBody>
                    <a:bodyPr/>
                    <a:lstStyle/>
                    <a:p>
                      <a:pPr algn="ctr" fontAlgn="ctr"/>
                      <a:r>
                        <a:rPr lang="fr-FR" sz="600" u="none" strike="noStrike">
                          <a:effectLst/>
                        </a:rPr>
                        <a:t>27</a:t>
                      </a:r>
                      <a:endParaRPr lang="fr-FR" sz="600" b="1" i="0" u="none" strike="noStrike">
                        <a:solidFill>
                          <a:srgbClr val="FF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C. SERGENT</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Introduction aux techniques et analyses neurophysiologiques utilisées en neurosciences cognitives (EEG, MEG, SEEG, LFP, enregistrements unitaires, IRMf, TMS).</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1688085837"/>
                  </a:ext>
                </a:extLst>
              </a:tr>
              <a:tr h="243954">
                <a:tc>
                  <a:txBody>
                    <a:bodyPr/>
                    <a:lstStyle/>
                    <a:p>
                      <a:pPr algn="r" fontAlgn="ctr"/>
                      <a:r>
                        <a:rPr lang="fr-FR" sz="600" u="none" strike="noStrike">
                          <a:effectLst/>
                        </a:rPr>
                        <a:t> </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15h00-17h00</a:t>
                      </a:r>
                      <a:endParaRPr lang="fr-FR" sz="600" b="0" i="0" u="none" strike="noStrike">
                        <a:solidFill>
                          <a:srgbClr val="000000"/>
                        </a:solidFill>
                        <a:effectLst/>
                        <a:latin typeface="Cambria" panose="02040503050406030204" pitchFamily="18" charset="0"/>
                      </a:endParaRPr>
                    </a:p>
                  </a:txBody>
                  <a:tcPr marL="835" marR="835" marT="1113" marB="0" anchor="ctr"/>
                </a:tc>
                <a:tc vMerge="1">
                  <a:txBody>
                    <a:bodyPr/>
                    <a:lstStyle/>
                    <a:p>
                      <a:endParaRPr lang="fr-FR"/>
                    </a:p>
                  </a:txBody>
                  <a:tcPr/>
                </a:tc>
                <a:tc>
                  <a:txBody>
                    <a:bodyPr/>
                    <a:lstStyle/>
                    <a:p>
                      <a:pPr algn="l" fontAlgn="ctr"/>
                      <a:r>
                        <a:rPr lang="fr-FR" sz="600" u="none" strike="noStrike">
                          <a:effectLst/>
                        </a:rPr>
                        <a:t>E. MUNOZ</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Physiologie des rythmes et des réseaux veille-sommeil</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1497560479"/>
                  </a:ext>
                </a:extLst>
              </a:tr>
              <a:tr h="243954">
                <a:tc>
                  <a:txBody>
                    <a:bodyPr/>
                    <a:lstStyle/>
                    <a:p>
                      <a:pPr algn="r" fontAlgn="ctr"/>
                      <a:r>
                        <a:rPr lang="fr-FR" sz="600" u="none" strike="noStrike">
                          <a:effectLst/>
                        </a:rPr>
                        <a:t>Vendredi </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15 avril 2022</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10h00-12h00</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218</a:t>
                      </a:r>
                      <a:endParaRPr lang="fr-FR" sz="600" b="1" i="0" u="none" strike="noStrike">
                        <a:solidFill>
                          <a:srgbClr val="FF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Agn. KERMIN</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 Initiation à la recherche documentaire - </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1342883604"/>
                  </a:ext>
                </a:extLst>
              </a:tr>
              <a:tr h="243954">
                <a:tc>
                  <a:txBody>
                    <a:bodyPr/>
                    <a:lstStyle/>
                    <a:p>
                      <a:pPr algn="r"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 </a:t>
                      </a:r>
                      <a:endParaRPr lang="fr-FR" sz="600" b="1" i="0" u="none" strike="noStrike">
                        <a:solidFill>
                          <a:srgbClr val="FF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2038257516"/>
                  </a:ext>
                </a:extLst>
              </a:tr>
              <a:tr h="243954">
                <a:tc>
                  <a:txBody>
                    <a:bodyPr/>
                    <a:lstStyle/>
                    <a:p>
                      <a:pPr algn="r" fontAlgn="ctr"/>
                      <a:r>
                        <a:rPr lang="fr-FR" sz="600" u="none" strike="noStrike">
                          <a:effectLst/>
                        </a:rPr>
                        <a:t> </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 </a:t>
                      </a:r>
                      <a:endParaRPr lang="fr-FR" sz="600" b="1" i="0" u="none" strike="noStrike">
                        <a:solidFill>
                          <a:srgbClr val="FF0000"/>
                        </a:solidFill>
                        <a:effectLst/>
                        <a:latin typeface="Cambria" panose="02040503050406030204" pitchFamily="18" charset="0"/>
                      </a:endParaRPr>
                    </a:p>
                  </a:txBody>
                  <a:tcPr marL="835" marR="835" marT="1113" marB="0" anchor="ctr"/>
                </a:tc>
                <a:tc>
                  <a:txBody>
                    <a:bodyPr/>
                    <a:lstStyle/>
                    <a:p>
                      <a:pPr algn="l" fontAlgn="b"/>
                      <a:r>
                        <a:rPr lang="fr-FR" sz="400" u="none" strike="noStrike">
                          <a:effectLst/>
                        </a:rPr>
                        <a:t> </a:t>
                      </a:r>
                      <a:endParaRPr lang="fr-FR" sz="400" b="0" i="0" u="none" strike="noStrike">
                        <a:solidFill>
                          <a:srgbClr val="000000"/>
                        </a:solidFill>
                        <a:effectLst/>
                        <a:latin typeface="Calibri" panose="020F0502020204030204" pitchFamily="34" charset="0"/>
                      </a:endParaRPr>
                    </a:p>
                  </a:txBody>
                  <a:tcPr marL="835" marR="835" marT="1113" marB="0" anchor="b"/>
                </a:tc>
                <a:tc>
                  <a:txBody>
                    <a:bodyPr/>
                    <a:lstStyle/>
                    <a:p>
                      <a:pPr algn="l" fontAlgn="b"/>
                      <a:r>
                        <a:rPr lang="fr-FR" sz="400" u="none" strike="noStrike">
                          <a:effectLst/>
                        </a:rPr>
                        <a:t> </a:t>
                      </a:r>
                      <a:endParaRPr lang="fr-FR" sz="400" b="0" i="0" u="none" strike="noStrike">
                        <a:solidFill>
                          <a:srgbClr val="000000"/>
                        </a:solidFill>
                        <a:effectLst/>
                        <a:latin typeface="Calibri" panose="020F0502020204030204" pitchFamily="34" charset="0"/>
                      </a:endParaRPr>
                    </a:p>
                  </a:txBody>
                  <a:tcPr marL="835" marR="835" marT="1113" marB="0" anchor="b"/>
                </a:tc>
                <a:extLst>
                  <a:ext uri="{0D108BD9-81ED-4DB2-BD59-A6C34878D82A}">
                    <a16:rowId xmlns:a16="http://schemas.microsoft.com/office/drawing/2014/main" val="2368991760"/>
                  </a:ext>
                </a:extLst>
              </a:tr>
              <a:tr h="243954">
                <a:tc>
                  <a:txBody>
                    <a:bodyPr/>
                    <a:lstStyle/>
                    <a:p>
                      <a:pPr algn="r" fontAlgn="ctr"/>
                      <a:r>
                        <a:rPr lang="fr-FR" sz="600" u="none" strike="noStrike">
                          <a:effectLst/>
                        </a:rPr>
                        <a:t>vendredi</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15 avril 2022</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t"/>
                      <a:r>
                        <a:rPr lang="fr-FR" sz="600" u="none" strike="noStrike">
                          <a:effectLst/>
                        </a:rPr>
                        <a:t>13h00-17h00</a:t>
                      </a:r>
                      <a:endParaRPr lang="fr-FR" sz="600" b="0" i="0" u="none" strike="noStrike">
                        <a:solidFill>
                          <a:srgbClr val="000000"/>
                        </a:solidFill>
                        <a:effectLst/>
                        <a:latin typeface="Cambria" panose="02040503050406030204" pitchFamily="18" charset="0"/>
                      </a:endParaRPr>
                    </a:p>
                  </a:txBody>
                  <a:tcPr marL="835" marR="835" marT="1113" marB="0"/>
                </a:tc>
                <a:tc rowSpan="2">
                  <a:txBody>
                    <a:bodyPr/>
                    <a:lstStyle/>
                    <a:p>
                      <a:pPr algn="ctr" fontAlgn="ctr"/>
                      <a:r>
                        <a:rPr lang="fr-FR" sz="600" u="none" strike="noStrike">
                          <a:effectLst/>
                        </a:rPr>
                        <a:t>J</a:t>
                      </a:r>
                      <a:endParaRPr lang="fr-FR" sz="600" b="1" i="0" u="none" strike="noStrike">
                        <a:solidFill>
                          <a:srgbClr val="FF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Yulia WORBE</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Physiologie et pathophysiologie des noyaux gris centraux / Stimulation cérébrale profonde</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2788133137"/>
                  </a:ext>
                </a:extLst>
              </a:tr>
              <a:tr h="243954">
                <a:tc>
                  <a:txBody>
                    <a:bodyPr/>
                    <a:lstStyle/>
                    <a:p>
                      <a:pPr algn="r"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t"/>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tc>
                <a:tc vMerge="1">
                  <a:txBody>
                    <a:bodyPr/>
                    <a:lstStyle/>
                    <a:p>
                      <a:endParaRPr lang="fr-FR"/>
                    </a:p>
                  </a:txBody>
                  <a:tcPr/>
                </a:tc>
                <a:tc>
                  <a:txBody>
                    <a:bodyPr/>
                    <a:lstStyle/>
                    <a:p>
                      <a:pPr algn="l"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1609202069"/>
                  </a:ext>
                </a:extLst>
              </a:tr>
              <a:tr h="243954">
                <a:tc>
                  <a:txBody>
                    <a:bodyPr/>
                    <a:lstStyle/>
                    <a:p>
                      <a:pPr algn="r" fontAlgn="ctr"/>
                      <a:r>
                        <a:rPr lang="fr-FR" sz="600" u="none" strike="noStrike">
                          <a:effectLst/>
                        </a:rPr>
                        <a:t>Mardi</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19 avril 2022</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9h00-10h30</a:t>
                      </a:r>
                      <a:endParaRPr lang="fr-FR" sz="600" b="0" i="0" u="none" strike="noStrike">
                        <a:solidFill>
                          <a:srgbClr val="000000"/>
                        </a:solidFill>
                        <a:effectLst/>
                        <a:latin typeface="Cambria" panose="02040503050406030204" pitchFamily="18" charset="0"/>
                      </a:endParaRPr>
                    </a:p>
                  </a:txBody>
                  <a:tcPr marL="835" marR="835" marT="1113" marB="0" anchor="ctr"/>
                </a:tc>
                <a:tc rowSpan="4">
                  <a:txBody>
                    <a:bodyPr/>
                    <a:lstStyle/>
                    <a:p>
                      <a:pPr algn="ctr" fontAlgn="ctr"/>
                      <a:r>
                        <a:rPr lang="fr-FR" sz="600" u="none" strike="noStrike">
                          <a:effectLst/>
                        </a:rPr>
                        <a:t>124</a:t>
                      </a:r>
                      <a:endParaRPr lang="fr-FR" sz="600" b="1" i="0" u="none" strike="noStrike">
                        <a:solidFill>
                          <a:srgbClr val="FF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V. NAVARRO</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Physiopathologie des crises généralisées d'absence et des crises partielles temporales</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2550634949"/>
                  </a:ext>
                </a:extLst>
              </a:tr>
              <a:tr h="243954">
                <a:tc>
                  <a:txBody>
                    <a:bodyPr/>
                    <a:lstStyle/>
                    <a:p>
                      <a:pPr algn="r" fontAlgn="ctr"/>
                      <a:r>
                        <a:rPr lang="fr-FR" sz="600" u="none" strike="noStrike">
                          <a:effectLst/>
                        </a:rPr>
                        <a:t> </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11h00-12h30</a:t>
                      </a:r>
                      <a:endParaRPr lang="fr-FR" sz="600" b="0" i="0" u="none" strike="noStrike">
                        <a:solidFill>
                          <a:srgbClr val="000000"/>
                        </a:solidFill>
                        <a:effectLst/>
                        <a:latin typeface="Cambria" panose="02040503050406030204" pitchFamily="18" charset="0"/>
                      </a:endParaRPr>
                    </a:p>
                  </a:txBody>
                  <a:tcPr marL="835" marR="835" marT="1113" marB="0" anchor="ctr"/>
                </a:tc>
                <a:tc vMerge="1">
                  <a:txBody>
                    <a:bodyPr/>
                    <a:lstStyle/>
                    <a:p>
                      <a:endParaRPr lang="fr-FR"/>
                    </a:p>
                  </a:txBody>
                  <a:tcPr/>
                </a:tc>
                <a:tc>
                  <a:txBody>
                    <a:bodyPr/>
                    <a:lstStyle/>
                    <a:p>
                      <a:pPr algn="l"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1726513111"/>
                  </a:ext>
                </a:extLst>
              </a:tr>
              <a:tr h="243954">
                <a:tc>
                  <a:txBody>
                    <a:bodyPr/>
                    <a:lstStyle/>
                    <a:p>
                      <a:pPr algn="r"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14h00-16h00</a:t>
                      </a:r>
                      <a:endParaRPr lang="fr-FR" sz="600" b="0" i="0" u="none" strike="noStrike">
                        <a:solidFill>
                          <a:srgbClr val="000000"/>
                        </a:solidFill>
                        <a:effectLst/>
                        <a:latin typeface="Cambria" panose="02040503050406030204" pitchFamily="18" charset="0"/>
                      </a:endParaRPr>
                    </a:p>
                  </a:txBody>
                  <a:tcPr marL="835" marR="835" marT="1113" marB="0" anchor="ctr"/>
                </a:tc>
                <a:tc vMerge="1">
                  <a:txBody>
                    <a:bodyPr/>
                    <a:lstStyle/>
                    <a:p>
                      <a:endParaRPr lang="fr-FR"/>
                    </a:p>
                  </a:txBody>
                  <a:tcPr/>
                </a:tc>
                <a:tc>
                  <a:txBody>
                    <a:bodyPr/>
                    <a:lstStyle/>
                    <a:p>
                      <a:pPr algn="l" fontAlgn="ctr"/>
                      <a:r>
                        <a:rPr lang="fr-FR" sz="600" u="none" strike="noStrike">
                          <a:effectLst/>
                        </a:rPr>
                        <a:t>L. NACCACHE</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Neurophysiologie de la réaction à la nouveauté auditive</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595533278"/>
                  </a:ext>
                </a:extLst>
              </a:tr>
              <a:tr h="243954">
                <a:tc>
                  <a:txBody>
                    <a:bodyPr/>
                    <a:lstStyle/>
                    <a:p>
                      <a:pPr algn="r"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 </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16h00-18h00</a:t>
                      </a:r>
                      <a:endParaRPr lang="fr-FR" sz="600" b="0" i="0" u="none" strike="noStrike">
                        <a:solidFill>
                          <a:srgbClr val="000000"/>
                        </a:solidFill>
                        <a:effectLst/>
                        <a:latin typeface="Cambria" panose="02040503050406030204" pitchFamily="18" charset="0"/>
                      </a:endParaRPr>
                    </a:p>
                  </a:txBody>
                  <a:tcPr marL="835" marR="835" marT="1113" marB="0" anchor="ctr"/>
                </a:tc>
                <a:tc vMerge="1">
                  <a:txBody>
                    <a:bodyPr/>
                    <a:lstStyle/>
                    <a:p>
                      <a:endParaRPr lang="fr-FR"/>
                    </a:p>
                  </a:txBody>
                  <a:tcPr/>
                </a:tc>
                <a:tc>
                  <a:txBody>
                    <a:bodyPr/>
                    <a:lstStyle/>
                    <a:p>
                      <a:pPr algn="l" fontAlgn="ctr"/>
                      <a:r>
                        <a:rPr lang="fr-FR" sz="600" u="none" strike="noStrike">
                          <a:effectLst/>
                        </a:rPr>
                        <a:t>V. FRAZZINI</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Bases physiopathologiques des activités épileptiques : transmissions glutamatergique, GABAergique, synchronisation neuronale</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586199730"/>
                  </a:ext>
                </a:extLst>
              </a:tr>
              <a:tr h="243954">
                <a:tc>
                  <a:txBody>
                    <a:bodyPr/>
                    <a:lstStyle/>
                    <a:p>
                      <a:pPr algn="r" fontAlgn="ctr"/>
                      <a:r>
                        <a:rPr lang="fr-FR" sz="600" u="none" strike="noStrike">
                          <a:effectLst/>
                        </a:rPr>
                        <a:t>Mercredi</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20 avril 2022</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9h00-11h00</a:t>
                      </a:r>
                      <a:endParaRPr lang="fr-FR" sz="600" b="0" i="0" u="none" strike="noStrike">
                        <a:solidFill>
                          <a:srgbClr val="000000"/>
                        </a:solidFill>
                        <a:effectLst/>
                        <a:latin typeface="Cambria" panose="02040503050406030204" pitchFamily="18" charset="0"/>
                      </a:endParaRPr>
                    </a:p>
                  </a:txBody>
                  <a:tcPr marL="835" marR="835" marT="1113" marB="0" anchor="ctr"/>
                </a:tc>
                <a:tc rowSpan="2">
                  <a:txBody>
                    <a:bodyPr/>
                    <a:lstStyle/>
                    <a:p>
                      <a:pPr algn="ctr" fontAlgn="ctr"/>
                      <a:r>
                        <a:rPr lang="fr-FR" sz="600" u="none" strike="noStrike">
                          <a:effectLst/>
                        </a:rPr>
                        <a:t>124</a:t>
                      </a:r>
                      <a:endParaRPr lang="fr-FR" sz="600" b="1" i="0" u="none" strike="noStrike">
                        <a:solidFill>
                          <a:srgbClr val="FF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C. WILLER</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a:effectLst/>
                        </a:rPr>
                        <a:t>Etude de la face</a:t>
                      </a:r>
                      <a:endParaRPr lang="fr-FR" sz="600" b="0" i="0" u="none" strike="noStrike">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4021476219"/>
                  </a:ext>
                </a:extLst>
              </a:tr>
              <a:tr h="243954">
                <a:tc>
                  <a:txBody>
                    <a:bodyPr/>
                    <a:lstStyle/>
                    <a:p>
                      <a:pPr algn="r" fontAlgn="ctr"/>
                      <a:r>
                        <a:rPr lang="fr-FR" sz="600" u="none" strike="noStrike">
                          <a:effectLst/>
                        </a:rPr>
                        <a:t> </a:t>
                      </a:r>
                      <a:endParaRPr lang="fr-FR" sz="600" b="1"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ctr" fontAlgn="ctr"/>
                      <a:r>
                        <a:rPr lang="fr-FR" sz="600" u="none" strike="noStrike">
                          <a:effectLst/>
                        </a:rPr>
                        <a:t>14h00-15h30</a:t>
                      </a:r>
                      <a:endParaRPr lang="fr-FR" sz="600" b="0" i="0" u="none" strike="noStrike">
                        <a:solidFill>
                          <a:srgbClr val="000000"/>
                        </a:solidFill>
                        <a:effectLst/>
                        <a:latin typeface="Cambria" panose="02040503050406030204" pitchFamily="18" charset="0"/>
                      </a:endParaRPr>
                    </a:p>
                  </a:txBody>
                  <a:tcPr marL="835" marR="835" marT="1113" marB="0" anchor="ctr"/>
                </a:tc>
                <a:tc vMerge="1">
                  <a:txBody>
                    <a:bodyPr/>
                    <a:lstStyle/>
                    <a:p>
                      <a:endParaRPr lang="fr-FR"/>
                    </a:p>
                  </a:txBody>
                  <a:tcPr/>
                </a:tc>
                <a:tc>
                  <a:txBody>
                    <a:bodyPr/>
                    <a:lstStyle/>
                    <a:p>
                      <a:pPr algn="l" fontAlgn="ctr"/>
                      <a:r>
                        <a:rPr lang="fr-FR" sz="600" u="none" strike="noStrike">
                          <a:effectLst/>
                        </a:rPr>
                        <a:t>J.  ZYSS</a:t>
                      </a:r>
                      <a:endParaRPr lang="fr-FR" sz="600" b="0" i="0" u="none" strike="noStrike">
                        <a:solidFill>
                          <a:srgbClr val="000000"/>
                        </a:solidFill>
                        <a:effectLst/>
                        <a:latin typeface="Cambria" panose="02040503050406030204" pitchFamily="18" charset="0"/>
                      </a:endParaRPr>
                    </a:p>
                  </a:txBody>
                  <a:tcPr marL="835" marR="835" marT="1113" marB="0" anchor="ctr"/>
                </a:tc>
                <a:tc>
                  <a:txBody>
                    <a:bodyPr/>
                    <a:lstStyle/>
                    <a:p>
                      <a:pPr algn="l" fontAlgn="ctr"/>
                      <a:r>
                        <a:rPr lang="fr-FR" sz="600" u="none" strike="noStrike" dirty="0">
                          <a:effectLst/>
                        </a:rPr>
                        <a:t>Les P.E. au 21ème siècle (bloc, monitoring…)</a:t>
                      </a:r>
                      <a:endParaRPr lang="fr-FR" sz="600" b="0" i="0" u="none" strike="noStrike" dirty="0">
                        <a:solidFill>
                          <a:srgbClr val="000000"/>
                        </a:solidFill>
                        <a:effectLst/>
                        <a:latin typeface="Cambria" panose="02040503050406030204" pitchFamily="18" charset="0"/>
                      </a:endParaRPr>
                    </a:p>
                  </a:txBody>
                  <a:tcPr marL="835" marR="835" marT="1113" marB="0" anchor="ctr"/>
                </a:tc>
                <a:extLst>
                  <a:ext uri="{0D108BD9-81ED-4DB2-BD59-A6C34878D82A}">
                    <a16:rowId xmlns:a16="http://schemas.microsoft.com/office/drawing/2014/main" val="3791078167"/>
                  </a:ext>
                </a:extLst>
              </a:tr>
            </a:tbl>
          </a:graphicData>
        </a:graphic>
      </p:graphicFrame>
      <p:sp>
        <p:nvSpPr>
          <p:cNvPr id="5" name="ZoneTexte 4"/>
          <p:cNvSpPr txBox="1"/>
          <p:nvPr/>
        </p:nvSpPr>
        <p:spPr>
          <a:xfrm>
            <a:off x="2902333" y="171762"/>
            <a:ext cx="4465903" cy="369332"/>
          </a:xfrm>
          <a:prstGeom prst="rect">
            <a:avLst/>
          </a:prstGeom>
          <a:noFill/>
        </p:spPr>
        <p:txBody>
          <a:bodyPr wrap="none" rtlCol="0">
            <a:spAutoFit/>
          </a:bodyPr>
          <a:lstStyle/>
          <a:p>
            <a:r>
              <a:rPr lang="fr-FR" b="1" dirty="0" smtClean="0"/>
              <a:t>PROGRAMME TYPE DES COURS  (2021/2022)</a:t>
            </a:r>
            <a:endParaRPr lang="fr-FR" b="1" dirty="0"/>
          </a:p>
        </p:txBody>
      </p:sp>
    </p:spTree>
    <p:extLst>
      <p:ext uri="{BB962C8B-B14F-4D97-AF65-F5344CB8AC3E}">
        <p14:creationId xmlns:p14="http://schemas.microsoft.com/office/powerpoint/2010/main" val="1089098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2466</Words>
  <Application>Microsoft Office PowerPoint</Application>
  <PresentationFormat>Affichage à l'écran (4:3)</PresentationFormat>
  <Paragraphs>586</Paragraphs>
  <Slides>29</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29</vt:i4>
      </vt:variant>
    </vt:vector>
  </HeadingPairs>
  <TitlesOfParts>
    <vt:vector size="39" baseType="lpstr">
      <vt:lpstr>Arial</vt:lpstr>
      <vt:lpstr>Calibri</vt:lpstr>
      <vt:lpstr>Cambria</vt:lpstr>
      <vt:lpstr>Comic Sans MS</vt:lpstr>
      <vt:lpstr>Courier New</vt:lpstr>
      <vt:lpstr>Symbol</vt:lpstr>
      <vt:lpstr>Times</vt:lpstr>
      <vt:lpstr>Times New Roman</vt:lpstr>
      <vt:lpstr>Wingdings</vt:lpstr>
      <vt:lpstr>Thème Office</vt:lpstr>
      <vt:lpstr>Parcours Neurosciences</vt:lpstr>
      <vt:lpstr>Présentation PowerPoint</vt:lpstr>
      <vt:lpstr>Parcours 1</vt:lpstr>
      <vt:lpstr>Neuro-anatomie morphologique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Neuro-anatomie morphologique</vt:lpstr>
      <vt:lpstr>UE neuro-développement 1er semestre DFGSM3 (responsable : Pr Martin Catala)</vt:lpstr>
      <vt:lpstr>Déroulement de l’UE</vt:lpstr>
      <vt:lpstr>Stage d’Initiation à la Recherche Translationnelle.   Coordinateurs: Pr Vincent Navarro et  Dr Valerio Frazzini  </vt:lpstr>
      <vt:lpstr>Stage d’Initiation à la Recherche Translationnelle   </vt:lpstr>
      <vt:lpstr>Présentation PowerPoint</vt:lpstr>
      <vt:lpstr>Parcours neurosciences 2 UE Sommeil et rêve : de la pathologie à la recherche</vt:lpstr>
      <vt:lpstr>But : Réveiller son esprit de recherche en médecine </vt:lpstr>
      <vt:lpstr>Méthodes</vt:lpstr>
      <vt:lpstr>Neuro-anatomie morphologique</vt:lpstr>
      <vt:lpstr>UE neuro-développement 1er semestre DFGSM3 (responsable : Pr Martin Catala)</vt:lpstr>
      <vt:lpstr>Présentation PowerPoint</vt:lpstr>
      <vt:lpstr>Présentation PowerPoint</vt:lpstr>
    </vt:vector>
  </TitlesOfParts>
  <Company>APHP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Parcours Neurosciences 2</dc:title>
  <dc:creator>DUPONT Sophie (PSL)</dc:creator>
  <cp:lastModifiedBy>DUPONT Sophie (PSL)</cp:lastModifiedBy>
  <cp:revision>13</cp:revision>
  <dcterms:created xsi:type="dcterms:W3CDTF">2022-10-17T06:09:13Z</dcterms:created>
  <dcterms:modified xsi:type="dcterms:W3CDTF">2023-10-02T06:41:34Z</dcterms:modified>
</cp:coreProperties>
</file>