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68" r:id="rId2"/>
    <p:sldId id="695" r:id="rId3"/>
    <p:sldId id="729" r:id="rId4"/>
    <p:sldId id="730" r:id="rId5"/>
    <p:sldId id="731" r:id="rId6"/>
    <p:sldId id="727" r:id="rId7"/>
    <p:sldId id="728" r:id="rId8"/>
  </p:sldIdLst>
  <p:sldSz cx="9144000" cy="6858000" type="screen4x3"/>
  <p:notesSz cx="6858000" cy="9144000"/>
  <p:defaultTextStyle>
    <a:defPPr>
      <a:defRPr lang="fr-FR"/>
    </a:defPPr>
    <a:lvl1pPr algn="l" defTabSz="35657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356579" algn="l" defTabSz="35657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713156" algn="l" defTabSz="35657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069735" algn="l" defTabSz="35657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426313" algn="l" defTabSz="35657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1782892" algn="l" defTabSz="713156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139470" algn="l" defTabSz="713156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2496048" algn="l" defTabSz="713156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2852627" algn="l" defTabSz="713156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1"/>
    <p:restoredTop sz="94635"/>
  </p:normalViewPr>
  <p:slideViewPr>
    <p:cSldViewPr snapToGrid="0" snapToObjects="1">
      <p:cViewPr varScale="1">
        <p:scale>
          <a:sx n="128" d="100"/>
          <a:sy n="128" d="100"/>
        </p:scale>
        <p:origin x="248" y="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4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882AB2FF-D57C-F365-CB20-10778D774F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8A4577F-0D93-00B7-4C07-6E8B7A2979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6A70D54-16D9-9441-98BB-CB6BA9ACB29E}" type="datetimeFigureOut">
              <a:rPr lang="fr-FR"/>
              <a:pPr>
                <a:defRPr/>
              </a:pPr>
              <a:t>03/10/2023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C14CE8-8765-D4CA-3B46-704B44E5B5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9EB22CC-2300-5C25-E5CB-DAC1E92EC2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44439E9-006E-6346-9D24-92C54AA2AAD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DC9687C-FBC0-DCA4-5969-47C6F1D73D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3C6FD17-A35E-880F-23F6-83259F6C98A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1CC00B48-76DE-5E41-93FF-EA4FEB87C538}" type="datetimeFigureOut">
              <a:rPr lang="fr-FR" altLang="fr-FR"/>
              <a:pPr>
                <a:defRPr/>
              </a:pPr>
              <a:t>03/10/2023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A2FC1FD5-B70D-0CED-1FD3-CF25BF1B50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4D4B4989-C1FA-B970-827D-CE3382A145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25174D-F9BF-4E61-1A12-500CC1C57C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BE6050-C278-4E3A-DD40-800A228CEC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69EF4ED-E2E7-7D48-B429-E832E8C77CC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56579" rtl="0" eaLnBrk="0" fontAlgn="base" hangingPunct="0">
      <a:spcBef>
        <a:spcPct val="30000"/>
      </a:spcBef>
      <a:spcAft>
        <a:spcPct val="0"/>
      </a:spcAft>
      <a:defRPr sz="936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356579" algn="l" defTabSz="356579" rtl="0" eaLnBrk="0" fontAlgn="base" hangingPunct="0">
      <a:spcBef>
        <a:spcPct val="30000"/>
      </a:spcBef>
      <a:spcAft>
        <a:spcPct val="0"/>
      </a:spcAft>
      <a:defRPr sz="936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713156" algn="l" defTabSz="356579" rtl="0" eaLnBrk="0" fontAlgn="base" hangingPunct="0">
      <a:spcBef>
        <a:spcPct val="30000"/>
      </a:spcBef>
      <a:spcAft>
        <a:spcPct val="0"/>
      </a:spcAft>
      <a:defRPr sz="936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069735" algn="l" defTabSz="356579" rtl="0" eaLnBrk="0" fontAlgn="base" hangingPunct="0">
      <a:spcBef>
        <a:spcPct val="30000"/>
      </a:spcBef>
      <a:spcAft>
        <a:spcPct val="0"/>
      </a:spcAft>
      <a:defRPr sz="936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426313" algn="l" defTabSz="356579" rtl="0" eaLnBrk="0" fontAlgn="base" hangingPunct="0">
      <a:spcBef>
        <a:spcPct val="30000"/>
      </a:spcBef>
      <a:spcAft>
        <a:spcPct val="0"/>
      </a:spcAft>
      <a:defRPr sz="936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1782892" algn="l" defTabSz="356579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470" algn="l" defTabSz="356579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048" algn="l" defTabSz="356579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627" algn="l" defTabSz="356579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549F5F6E-32F2-A049-1727-C996A52734A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0E7F47-B2E0-3A4E-AA59-F53A0F59691B}" type="slidenum">
              <a:rPr lang="fr-FR" altLang="fr-FR">
                <a:latin typeface="Times" pitchFamily="2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fr-FR" altLang="fr-FR">
              <a:latin typeface="Times" pitchFamily="2" charset="0"/>
            </a:endParaRPr>
          </a:p>
        </p:txBody>
      </p:sp>
      <p:sp>
        <p:nvSpPr>
          <p:cNvPr id="16386" name="Rectangle 7">
            <a:extLst>
              <a:ext uri="{FF2B5EF4-FFF2-40B4-BE49-F238E27FC236}">
                <a16:creationId xmlns:a16="http://schemas.microsoft.com/office/drawing/2014/main" id="{7C80BA97-BA75-51A1-73FD-4D5763DDCB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B3E2442-3AA0-1840-91CE-81DA12CB0C7D}" type="slidenum">
              <a:rPr lang="fr-FR" altLang="fr-FR">
                <a:latin typeface="Times" pitchFamily="2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fr-FR" altLang="fr-FR">
              <a:latin typeface="Times" pitchFamily="2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A84201A-4024-8D38-1002-43ADBC46F6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8C749C5-5FC3-E223-D541-A48FB3540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sz="1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00423300-1B0F-B590-CAC3-67B897B834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55CD67-E130-9B4D-9BB7-860E959F64ED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3485301-0D72-E210-7408-02997FA56A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F8963FC-710D-D3D3-6051-0096FDE40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00423300-1B0F-B590-CAC3-67B897B834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55CD67-E130-9B4D-9BB7-860E959F64ED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3485301-0D72-E210-7408-02997FA56A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F8963FC-710D-D3D3-6051-0096FDE40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4409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00423300-1B0F-B590-CAC3-67B897B834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55CD67-E130-9B4D-9BB7-860E959F64ED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3485301-0D72-E210-7408-02997FA56A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F8963FC-710D-D3D3-6051-0096FDE40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8751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00423300-1B0F-B590-CAC3-67B897B834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55CD67-E130-9B4D-9BB7-860E959F64ED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3485301-0D72-E210-7408-02997FA56A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F8963FC-710D-D3D3-6051-0096FDE40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4614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00423300-1B0F-B590-CAC3-67B897B834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55CD67-E130-9B4D-9BB7-860E959F64ED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3485301-0D72-E210-7408-02997FA56A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F8963FC-710D-D3D3-6051-0096FDE40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7976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00423300-1B0F-B590-CAC3-67B897B834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55CD67-E130-9B4D-9BB7-860E959F64ED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3485301-0D72-E210-7408-02997FA56A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F8963FC-710D-D3D3-6051-0096FDE40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5091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6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79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28F122-8D84-225A-D1CF-03FC0422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81B1F-3417-6840-9C04-D7E2F0AF0F55}" type="datetimeFigureOut">
              <a:rPr lang="fr-FR" altLang="fr-FR"/>
              <a:pPr>
                <a:defRPr/>
              </a:pPr>
              <a:t>03/10/2023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B30038-93F9-E33D-8F74-E96C958A5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828A19-6E45-5936-9B18-597A0FE68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CB784-952A-F443-BC87-74968405B44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9454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5D63F2-B12A-DD7F-EE8A-68EF437F9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3A2CA-FFC2-9740-80CC-6A92E80EC255}" type="datetimeFigureOut">
              <a:rPr lang="fr-FR" altLang="fr-FR"/>
              <a:pPr>
                <a:defRPr/>
              </a:pPr>
              <a:t>03/10/2023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CAD580-004D-9F8A-0F91-C8748D752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763474-CE37-25D8-916B-CCDE13BD7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5A1A3-85C0-D24D-A61A-8AF3E4AAA16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2743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1" y="274646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B88BC9-A58A-0C5C-1C03-6B535F358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A8B8D-1593-1347-AB9A-01B61B046C8B}" type="datetimeFigureOut">
              <a:rPr lang="fr-FR" altLang="fr-FR"/>
              <a:pPr>
                <a:defRPr/>
              </a:pPr>
              <a:t>03/10/2023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8205D9-61BF-8D05-63A9-A9DABD1AB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22C4C8-37B0-3CBB-CBD4-192C5E95C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E2CD1-8127-A940-B508-9374471DD4D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7487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E41E0F-1711-8BB7-D3D7-A404CFEE1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91030-1E84-664B-819F-C5D1B48393BB}" type="datetimeFigureOut">
              <a:rPr lang="fr-FR" altLang="fr-FR"/>
              <a:pPr>
                <a:defRPr/>
              </a:pPr>
              <a:t>03/10/2023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814AB7-B458-C82A-C6A8-A66393FC5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1668B9-AE76-F88F-9EAD-3AE3E2328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C70F0-EC6B-BE47-97F2-5BA99E8B22D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9355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1424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2pPr>
            <a:lvl3pPr marL="822846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23427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64569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205711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468537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879963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3291386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E913DF-FA28-8A83-08E6-1BA8BD913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696F2-765E-C94B-8D5E-0241464340C0}" type="datetimeFigureOut">
              <a:rPr lang="fr-FR" altLang="fr-FR"/>
              <a:pPr>
                <a:defRPr/>
              </a:pPr>
              <a:t>03/10/2023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6AE25D-3A0A-32B1-A82A-C3209315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E1271F-5962-6C81-EA8C-12DE77263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E098F-55EC-9B48-A884-0C4DDE59AF6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0049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2E1E16D1-0920-C3C6-D1C2-F2E814AA5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328A7-462A-1746-AB2C-549E75CB7468}" type="datetimeFigureOut">
              <a:rPr lang="fr-FR" altLang="fr-FR"/>
              <a:pPr>
                <a:defRPr/>
              </a:pPr>
              <a:t>03/10/2023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4DF38C28-7646-559A-E6F4-36EF0E11B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F5A4990F-ADFD-614B-A538-6EC5F5664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4E2A4-765A-524C-A478-35A5DE7EAF9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959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24" indent="0">
              <a:buNone/>
              <a:defRPr sz="1800" b="1"/>
            </a:lvl2pPr>
            <a:lvl3pPr marL="822846" indent="0">
              <a:buNone/>
              <a:defRPr sz="1620" b="1"/>
            </a:lvl3pPr>
            <a:lvl4pPr marL="1234270" indent="0">
              <a:buNone/>
              <a:defRPr sz="1440" b="1"/>
            </a:lvl4pPr>
            <a:lvl5pPr marL="1645695" indent="0">
              <a:buNone/>
              <a:defRPr sz="1440" b="1"/>
            </a:lvl5pPr>
            <a:lvl6pPr marL="2057115" indent="0">
              <a:buNone/>
              <a:defRPr sz="1440" b="1"/>
            </a:lvl6pPr>
            <a:lvl7pPr marL="2468537" indent="0">
              <a:buNone/>
              <a:defRPr sz="1440" b="1"/>
            </a:lvl7pPr>
            <a:lvl8pPr marL="2879963" indent="0">
              <a:buNone/>
              <a:defRPr sz="1440" b="1"/>
            </a:lvl8pPr>
            <a:lvl9pPr marL="3291386" indent="0">
              <a:buNone/>
              <a:defRPr sz="144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3" y="1535117"/>
            <a:ext cx="4041775" cy="639763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24" indent="0">
              <a:buNone/>
              <a:defRPr sz="1800" b="1"/>
            </a:lvl2pPr>
            <a:lvl3pPr marL="822846" indent="0">
              <a:buNone/>
              <a:defRPr sz="1620" b="1"/>
            </a:lvl3pPr>
            <a:lvl4pPr marL="1234270" indent="0">
              <a:buNone/>
              <a:defRPr sz="1440" b="1"/>
            </a:lvl4pPr>
            <a:lvl5pPr marL="1645695" indent="0">
              <a:buNone/>
              <a:defRPr sz="1440" b="1"/>
            </a:lvl5pPr>
            <a:lvl6pPr marL="2057115" indent="0">
              <a:buNone/>
              <a:defRPr sz="1440" b="1"/>
            </a:lvl6pPr>
            <a:lvl7pPr marL="2468537" indent="0">
              <a:buNone/>
              <a:defRPr sz="1440" b="1"/>
            </a:lvl7pPr>
            <a:lvl8pPr marL="2879963" indent="0">
              <a:buNone/>
              <a:defRPr sz="1440" b="1"/>
            </a:lvl8pPr>
            <a:lvl9pPr marL="3291386" indent="0">
              <a:buNone/>
              <a:defRPr sz="144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B807783E-E4CB-B28B-870E-0B953CD35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92D69-B1F0-E34B-BF7C-1287C5D5D3CF}" type="datetimeFigureOut">
              <a:rPr lang="fr-FR" altLang="fr-FR"/>
              <a:pPr>
                <a:defRPr/>
              </a:pPr>
              <a:t>03/10/2023</a:t>
            </a:fld>
            <a:endParaRPr lang="fr-FR" alt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E6C8BF2-DB55-B08D-863C-86156E2BE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8560EE72-5AA0-2DF3-1DF9-CC712308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3FA63-9124-8444-834E-BBDC30FC058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478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C4BF9AE1-18ED-D213-AE28-30E4AC54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9ADCE-8D66-6941-84EF-ABFAC1A35F2C}" type="datetimeFigureOut">
              <a:rPr lang="fr-FR" altLang="fr-FR"/>
              <a:pPr>
                <a:defRPr/>
              </a:pPr>
              <a:t>03/10/2023</a:t>
            </a:fld>
            <a:endParaRPr lang="fr-FR" alt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129A30B4-8CFD-3C70-9EC8-4DC82AEB1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CE0EA7C9-38D6-27D3-9D32-A37A9210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EC58-068F-F24A-B55E-83E2D642ACD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819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CA905596-9B9B-074E-DCC6-6ECD57CEB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5A4B9-8976-F946-B9BE-478143931FAC}" type="datetimeFigureOut">
              <a:rPr lang="fr-FR" altLang="fr-FR"/>
              <a:pPr>
                <a:defRPr/>
              </a:pPr>
              <a:t>03/10/2023</a:t>
            </a:fld>
            <a:endParaRPr lang="fr-FR" alt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4D9C6E5A-0F41-B6C6-7632-4B32CDC3F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F11BD33C-57B7-3D32-9177-57D02E2E6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357AD-A5ED-A641-96E3-B1C86A74748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8841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11" y="273053"/>
            <a:ext cx="3008313" cy="116205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2" y="273057"/>
            <a:ext cx="5111750" cy="5853113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11" y="1435104"/>
            <a:ext cx="3008313" cy="4691063"/>
          </a:xfrm>
        </p:spPr>
        <p:txBody>
          <a:bodyPr/>
          <a:lstStyle>
            <a:lvl1pPr marL="0" indent="0">
              <a:buNone/>
              <a:defRPr sz="1260"/>
            </a:lvl1pPr>
            <a:lvl2pPr marL="411424" indent="0">
              <a:buNone/>
              <a:defRPr sz="1080"/>
            </a:lvl2pPr>
            <a:lvl3pPr marL="822846" indent="0">
              <a:buNone/>
              <a:defRPr sz="900"/>
            </a:lvl3pPr>
            <a:lvl4pPr marL="1234270" indent="0">
              <a:buNone/>
              <a:defRPr sz="811"/>
            </a:lvl4pPr>
            <a:lvl5pPr marL="1645695" indent="0">
              <a:buNone/>
              <a:defRPr sz="811"/>
            </a:lvl5pPr>
            <a:lvl6pPr marL="2057115" indent="0">
              <a:buNone/>
              <a:defRPr sz="811"/>
            </a:lvl6pPr>
            <a:lvl7pPr marL="2468537" indent="0">
              <a:buNone/>
              <a:defRPr sz="811"/>
            </a:lvl7pPr>
            <a:lvl8pPr marL="2879963" indent="0">
              <a:buNone/>
              <a:defRPr sz="811"/>
            </a:lvl8pPr>
            <a:lvl9pPr marL="3291386" indent="0">
              <a:buNone/>
              <a:defRPr sz="8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9F5A471D-BF98-CF66-C7C6-640EBE444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A8F93-2CC9-6946-8C96-C5C8988A94AF}" type="datetimeFigureOut">
              <a:rPr lang="fr-FR" altLang="fr-FR"/>
              <a:pPr>
                <a:defRPr/>
              </a:pPr>
              <a:t>03/10/2023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BAFEE775-316B-BBB0-ED30-DD36CD5AF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22A06251-50C0-BCC0-BD75-E999CB99C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F4897-E009-D34D-A326-3DFF61A5CE4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0993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4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880"/>
            </a:lvl1pPr>
            <a:lvl2pPr marL="411424" indent="0">
              <a:buNone/>
              <a:defRPr sz="2520"/>
            </a:lvl2pPr>
            <a:lvl3pPr marL="822846" indent="0">
              <a:buNone/>
              <a:defRPr sz="2160"/>
            </a:lvl3pPr>
            <a:lvl4pPr marL="1234270" indent="0">
              <a:buNone/>
              <a:defRPr sz="1800"/>
            </a:lvl4pPr>
            <a:lvl5pPr marL="1645695" indent="0">
              <a:buNone/>
              <a:defRPr sz="1800"/>
            </a:lvl5pPr>
            <a:lvl6pPr marL="2057115" indent="0">
              <a:buNone/>
              <a:defRPr sz="1800"/>
            </a:lvl6pPr>
            <a:lvl7pPr marL="2468537" indent="0">
              <a:buNone/>
              <a:defRPr sz="1800"/>
            </a:lvl7pPr>
            <a:lvl8pPr marL="2879963" indent="0">
              <a:buNone/>
              <a:defRPr sz="1800"/>
            </a:lvl8pPr>
            <a:lvl9pPr marL="3291386" indent="0">
              <a:buNone/>
              <a:defRPr sz="18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46"/>
            <a:ext cx="5486400" cy="804863"/>
          </a:xfrm>
        </p:spPr>
        <p:txBody>
          <a:bodyPr/>
          <a:lstStyle>
            <a:lvl1pPr marL="0" indent="0">
              <a:buNone/>
              <a:defRPr sz="1260"/>
            </a:lvl1pPr>
            <a:lvl2pPr marL="411424" indent="0">
              <a:buNone/>
              <a:defRPr sz="1080"/>
            </a:lvl2pPr>
            <a:lvl3pPr marL="822846" indent="0">
              <a:buNone/>
              <a:defRPr sz="900"/>
            </a:lvl3pPr>
            <a:lvl4pPr marL="1234270" indent="0">
              <a:buNone/>
              <a:defRPr sz="811"/>
            </a:lvl4pPr>
            <a:lvl5pPr marL="1645695" indent="0">
              <a:buNone/>
              <a:defRPr sz="811"/>
            </a:lvl5pPr>
            <a:lvl6pPr marL="2057115" indent="0">
              <a:buNone/>
              <a:defRPr sz="811"/>
            </a:lvl6pPr>
            <a:lvl7pPr marL="2468537" indent="0">
              <a:buNone/>
              <a:defRPr sz="811"/>
            </a:lvl7pPr>
            <a:lvl8pPr marL="2879963" indent="0">
              <a:buNone/>
              <a:defRPr sz="811"/>
            </a:lvl8pPr>
            <a:lvl9pPr marL="3291386" indent="0">
              <a:buNone/>
              <a:defRPr sz="8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DD488F2-26A1-041A-DA70-EBEC84F4A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D8CDE-0752-7348-ADB5-F9C1F243A138}" type="datetimeFigureOut">
              <a:rPr lang="fr-FR" altLang="fr-FR"/>
              <a:pPr>
                <a:defRPr/>
              </a:pPr>
              <a:t>03/10/2023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7B60A1EE-5051-957A-3A51-9F5BCC39F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DA1F075-D40D-521E-DCCD-DB9A07BFD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801E1-6CEC-EB48-BBF0-BA08CC5F9D0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521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E03ADFC0-62F6-2BEB-FC55-25C788424C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D61F6FD4-95D5-D654-81E8-2020DBF41F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5AC1B1-3393-C91C-9351-845A66C687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8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B45EE2EC-DFD7-234D-9BB3-D0E7EFC62294}" type="datetimeFigureOut">
              <a:rPr lang="fr-FR" altLang="fr-FR"/>
              <a:pPr>
                <a:defRPr/>
              </a:pPr>
              <a:t>03/10/2023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4F8651-C2FE-0982-36D1-D21D9DC4E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8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3EDC3F-B7E3-516F-7092-0791C1AFB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8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10F85E1-D8EA-7A4C-A628-15BDDAA9D5A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24" rtl="0" eaLnBrk="0" fontAlgn="base" hangingPunct="0">
        <a:spcBef>
          <a:spcPct val="0"/>
        </a:spcBef>
        <a:spcAft>
          <a:spcPct val="0"/>
        </a:spcAft>
        <a:defRPr sz="396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11424" rtl="0" eaLnBrk="0" fontAlgn="base" hangingPunct="0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11424" rtl="0" eaLnBrk="0" fontAlgn="base" hangingPunct="0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11424" rtl="0" eaLnBrk="0" fontAlgn="base" hangingPunct="0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11424" rtl="0" eaLnBrk="0" fontAlgn="base" hangingPunct="0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11424" algn="ctr" defTabSz="411424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822846" algn="ctr" defTabSz="411424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234270" algn="ctr" defTabSz="411424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645695" algn="ctr" defTabSz="411424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08567" indent="-308567" algn="l" defTabSz="41142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8562" indent="-257142" algn="l" defTabSz="41142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52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28558" indent="-205712" algn="l" defTabSz="41142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439983" indent="-205712" algn="l" defTabSz="41142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851406" indent="-205712" algn="l" defTabSz="41142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262827" indent="-205712" algn="l" defTabSz="41142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252" indent="-205712" algn="l" defTabSz="41142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5675" indent="-205712" algn="l" defTabSz="41142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099" indent="-205712" algn="l" defTabSz="41142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1424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24" algn="l" defTabSz="411424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846" algn="l" defTabSz="411424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270" algn="l" defTabSz="411424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695" algn="l" defTabSz="411424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115" algn="l" defTabSz="411424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537" algn="l" defTabSz="411424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79963" algn="l" defTabSz="411424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386" algn="l" defTabSz="411424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92671A97-3C6E-7FAD-BBFE-E384CC57DD3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68681" y="950377"/>
            <a:ext cx="7406640" cy="1920240"/>
          </a:xfrm>
        </p:spPr>
        <p:txBody>
          <a:bodyPr/>
          <a:lstStyle/>
          <a:p>
            <a:pPr eaLnBrk="1" hangingPunct="1"/>
            <a:r>
              <a:rPr lang="fr-FR" altLang="fr-FR" sz="3240" b="1" i="1" dirty="0">
                <a:latin typeface="Helvetica" pitchFamily="2" charset="0"/>
                <a:ea typeface="ＭＳ Ｐゴシック" panose="020B0600070205080204" pitchFamily="34" charset="-128"/>
              </a:rPr>
              <a:t>Parcours de M1</a:t>
            </a:r>
            <a:br>
              <a:rPr lang="fr-FR" altLang="fr-FR" sz="3240" b="1" i="1" dirty="0">
                <a:latin typeface="Helvetica" pitchFamily="2" charset="0"/>
                <a:ea typeface="ＭＳ Ｐゴシック" panose="020B0600070205080204" pitchFamily="34" charset="-128"/>
              </a:rPr>
            </a:br>
            <a:r>
              <a:rPr lang="fr-FR" altLang="fr-FR" sz="3240" b="1" i="1" dirty="0">
                <a:latin typeface="Helvetica" pitchFamily="2" charset="0"/>
                <a:ea typeface="ＭＳ Ｐゴシック" panose="020B0600070205080204" pitchFamily="34" charset="-128"/>
              </a:rPr>
              <a:t>Physiologie et Physiopathologie des grands </a:t>
            </a:r>
            <a:r>
              <a:rPr lang="fr-FR" altLang="fr-FR" sz="3240" b="1" i="1" dirty="0" err="1">
                <a:latin typeface="Helvetica" pitchFamily="2" charset="0"/>
                <a:ea typeface="ＭＳ Ｐゴシック" panose="020B0600070205080204" pitchFamily="34" charset="-128"/>
              </a:rPr>
              <a:t>systèmes</a:t>
            </a:r>
            <a:r>
              <a:rPr lang="fr-FR" altLang="fr-FR" sz="3240" b="1" i="1" dirty="0">
                <a:latin typeface="Helvetica" pitchFamily="2" charset="0"/>
                <a:ea typeface="ＭＳ Ｐゴシック" panose="020B0600070205080204" pitchFamily="34" charset="-128"/>
              </a:rPr>
              <a:t> Cardio-Respiratoire et Neuromusculaire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96CC02E3-8BE6-AFFA-5EF3-8AB187CF3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161" y="3732599"/>
            <a:ext cx="6995160" cy="196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None/>
            </a:pPr>
            <a:r>
              <a:rPr lang="fr-FR" altLang="fr-FR" sz="2160" dirty="0">
                <a:latin typeface="Arial" panose="020B0604020202020204" pitchFamily="34" charset="0"/>
              </a:rPr>
              <a:t>Claire </a:t>
            </a:r>
            <a:r>
              <a:rPr lang="fr-FR" altLang="fr-FR" sz="2160" dirty="0" err="1">
                <a:latin typeface="Arial" panose="020B0604020202020204" pitchFamily="34" charset="0"/>
              </a:rPr>
              <a:t>Hentzen</a:t>
            </a:r>
            <a:r>
              <a:rPr lang="fr-FR" altLang="fr-FR" sz="2160">
                <a:latin typeface="Arial" panose="020B0604020202020204" pitchFamily="34" charset="0"/>
              </a:rPr>
              <a:t> et </a:t>
            </a:r>
            <a:r>
              <a:rPr lang="fr-FR" altLang="fr-FR" sz="2160" dirty="0">
                <a:latin typeface="Arial" panose="020B0604020202020204" pitchFamily="34" charset="0"/>
              </a:rPr>
              <a:t>Gérard </a:t>
            </a:r>
            <a:r>
              <a:rPr lang="fr-FR" altLang="fr-FR" sz="2160" dirty="0" err="1">
                <a:latin typeface="Arial" panose="020B0604020202020204" pitchFamily="34" charset="0"/>
              </a:rPr>
              <a:t>Amarenco</a:t>
            </a:r>
            <a:endParaRPr lang="fr-FR" altLang="fr-FR" sz="216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fr-FR" altLang="fr-FR" sz="2160" dirty="0">
                <a:latin typeface="Arial" panose="020B0604020202020204" pitchFamily="34" charset="0"/>
              </a:rPr>
              <a:t>Michel </a:t>
            </a:r>
            <a:r>
              <a:rPr lang="fr-FR" altLang="fr-FR" sz="2160" dirty="0" err="1">
                <a:latin typeface="Arial" panose="020B0604020202020204" pitchFamily="34" charset="0"/>
              </a:rPr>
              <a:t>Zeitouni</a:t>
            </a:r>
            <a:r>
              <a:rPr lang="fr-FR" altLang="fr-FR" sz="2160" dirty="0">
                <a:latin typeface="Arial" panose="020B0604020202020204" pitchFamily="34" charset="0"/>
              </a:rPr>
              <a:t> et Stéphane Hatem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fr-FR" altLang="fr-FR" sz="2160" dirty="0" err="1">
                <a:latin typeface="Arial" panose="020B0604020202020204" pitchFamily="34" charset="0"/>
              </a:rPr>
              <a:t>Pierantonio</a:t>
            </a:r>
            <a:r>
              <a:rPr lang="fr-FR" altLang="fr-FR" sz="2160" dirty="0">
                <a:latin typeface="Arial" panose="020B0604020202020204" pitchFamily="34" charset="0"/>
              </a:rPr>
              <a:t> </a:t>
            </a:r>
            <a:r>
              <a:rPr lang="fr-FR" altLang="fr-FR" sz="2160" dirty="0" err="1">
                <a:latin typeface="Arial" panose="020B0604020202020204" pitchFamily="34" charset="0"/>
              </a:rPr>
              <a:t>Laveneziana</a:t>
            </a:r>
            <a:r>
              <a:rPr lang="fr-FR" altLang="fr-FR" sz="2160" dirty="0">
                <a:latin typeface="Arial" panose="020B0604020202020204" pitchFamily="34" charset="0"/>
              </a:rPr>
              <a:t> et Christian </a:t>
            </a:r>
            <a:r>
              <a:rPr lang="fr-FR" altLang="fr-FR" sz="2160" dirty="0" err="1">
                <a:latin typeface="Arial" panose="020B0604020202020204" pitchFamily="34" charset="0"/>
              </a:rPr>
              <a:t>Straus</a:t>
            </a:r>
            <a:endParaRPr lang="fr-FR" altLang="fr-FR" sz="216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fr-FR" altLang="fr-FR" sz="2160" dirty="0">
              <a:latin typeface="Arial" panose="020B0604020202020204" pitchFamily="34" charset="0"/>
            </a:endParaRPr>
          </a:p>
          <a:p>
            <a:pPr algn="r" eaLnBrk="1" hangingPunct="1">
              <a:lnSpc>
                <a:spcPct val="90000"/>
              </a:lnSpc>
              <a:buNone/>
            </a:pPr>
            <a:r>
              <a:rPr lang="fr-FR" altLang="fr-FR" sz="2000" dirty="0">
                <a:solidFill>
                  <a:srgbClr val="7030A0"/>
                </a:solidFill>
                <a:latin typeface="Arial" panose="020B0604020202020204" pitchFamily="34" charset="0"/>
              </a:rPr>
              <a:t>Coordination : Christian Straus</a:t>
            </a:r>
            <a:endParaRPr lang="fr-FR" altLang="fr-FR" sz="1080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70000"/>
              </a:lnSpc>
              <a:buNone/>
            </a:pPr>
            <a:endParaRPr lang="fr-FR" altLang="fr-FR" sz="1080" dirty="0">
              <a:latin typeface="Arial" panose="020B0604020202020204" pitchFamily="34" charset="0"/>
            </a:endParaRPr>
          </a:p>
        </p:txBody>
      </p:sp>
      <p:pic>
        <p:nvPicPr>
          <p:cNvPr id="15364" name="Image 11" descr="Fac médecine Sorbonne Universite (clrs).jpg">
            <a:extLst>
              <a:ext uri="{FF2B5EF4-FFF2-40B4-BE49-F238E27FC236}">
                <a16:creationId xmlns:a16="http://schemas.microsoft.com/office/drawing/2014/main" id="{020D5676-2B7D-6B23-C5ED-61573AE908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47" y="5694744"/>
            <a:ext cx="2028827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4">
            <a:extLst>
              <a:ext uri="{FF2B5EF4-FFF2-40B4-BE49-F238E27FC236}">
                <a16:creationId xmlns:a16="http://schemas.microsoft.com/office/drawing/2014/main" id="{8ED24DAA-28A6-C4F5-876B-0BA6A8372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1106358"/>
            <a:ext cx="8229600" cy="496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80" dirty="0">
                <a:latin typeface="Arial" panose="020B0604020202020204" pitchFamily="34" charset="0"/>
              </a:rPr>
              <a:t> Initiation à la Recherche en Réadaptation et Rééducation – I3R (DFGSM2, S1)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fr-FR" altLang="fr-FR" sz="2880" dirty="0">
              <a:latin typeface="Arial" panose="020B060402020202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80" dirty="0">
                <a:latin typeface="Arial" panose="020B0604020202020204" pitchFamily="34" charset="0"/>
              </a:rPr>
              <a:t> Physiologie et physiopathologie circulatoires (DFGSM2, S2)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fr-FR" altLang="fr-FR" sz="2880" dirty="0">
              <a:latin typeface="Arial" panose="020B060402020202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80" dirty="0">
                <a:latin typeface="Arial" panose="020B0604020202020204" pitchFamily="34" charset="0"/>
              </a:rPr>
              <a:t> Approche mécanistique des maladies cardio-vasculaires (DFGSM3, S1)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fr-FR" altLang="fr-FR" sz="2880" dirty="0">
              <a:latin typeface="Arial" panose="020B060402020202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80" dirty="0">
                <a:latin typeface="Arial" panose="020B0604020202020204" pitchFamily="34" charset="0"/>
              </a:rPr>
              <a:t>Physiologie et physiopathologie de la respiration (DFGSM3, S2)</a:t>
            </a:r>
          </a:p>
        </p:txBody>
      </p:sp>
      <p:sp>
        <p:nvSpPr>
          <p:cNvPr id="5" name="Text Box 37">
            <a:extLst>
              <a:ext uri="{FF2B5EF4-FFF2-40B4-BE49-F238E27FC236}">
                <a16:creationId xmlns:a16="http://schemas.microsoft.com/office/drawing/2014/main" id="{703DCA84-03B4-A169-4C74-B06476F81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" y="22522"/>
            <a:ext cx="6160020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2880" b="1" i="1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Les Unités d’Enseignement du parcours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3210DE13-527A-C5D5-DC1E-B8865A15CC5B}"/>
              </a:ext>
            </a:extLst>
          </p:cNvPr>
          <p:cNvSpPr/>
          <p:nvPr/>
        </p:nvSpPr>
        <p:spPr>
          <a:xfrm flipV="1">
            <a:off x="0" y="561893"/>
            <a:ext cx="9143999" cy="105551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0000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4">
            <a:extLst>
              <a:ext uri="{FF2B5EF4-FFF2-40B4-BE49-F238E27FC236}">
                <a16:creationId xmlns:a16="http://schemas.microsoft.com/office/drawing/2014/main" id="{8ED24DAA-28A6-C4F5-876B-0BA6A8372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617013"/>
            <a:ext cx="8229600" cy="630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Responsable </a:t>
            </a:r>
            <a:r>
              <a:rPr lang="fr-FR" altLang="fr-FR" sz="2400" dirty="0">
                <a:cs typeface="Calibri" panose="020F0502020204030204" pitchFamily="34" charset="0"/>
              </a:rPr>
              <a:t>: </a:t>
            </a:r>
            <a:r>
              <a:rPr lang="fr-FR" altLang="fr-FR" sz="2000" b="1" dirty="0">
                <a:cs typeface="Calibri" panose="020F0502020204030204" pitchFamily="34" charset="0"/>
              </a:rPr>
              <a:t>Pr G. </a:t>
            </a:r>
            <a:r>
              <a:rPr lang="fr-FR" altLang="fr-FR" sz="2000" b="1" dirty="0" err="1">
                <a:cs typeface="Calibri" panose="020F0502020204030204" pitchFamily="34" charset="0"/>
              </a:rPr>
              <a:t>Amarenco</a:t>
            </a:r>
            <a:r>
              <a:rPr lang="fr-FR" altLang="fr-FR" sz="2000" b="1" dirty="0">
                <a:cs typeface="Calibri" panose="020F0502020204030204" pitchFamily="34" charset="0"/>
              </a:rPr>
              <a:t> 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fr-FR" altLang="fr-FR" sz="28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Thèmes de l’UE </a:t>
            </a:r>
            <a:r>
              <a:rPr lang="fr-FR" altLang="fr-FR" sz="2800" dirty="0">
                <a:cs typeface="Calibri" panose="020F0502020204030204" pitchFamily="34" charset="0"/>
              </a:rPr>
              <a:t>:</a:t>
            </a: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 </a:t>
            </a:r>
          </a:p>
          <a:p>
            <a:pPr marL="813779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fr-FR" sz="2200" dirty="0">
                <a:cs typeface="Calibri" panose="020F0502020204030204" pitchFamily="34" charset="0"/>
              </a:rPr>
              <a:t>Principes de la recherche clinique</a:t>
            </a:r>
          </a:p>
          <a:p>
            <a:pPr marL="813779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fr-FR" sz="2200" dirty="0">
                <a:cs typeface="Calibri" panose="020F0502020204030204" pitchFamily="34" charset="0"/>
              </a:rPr>
              <a:t>Initiation à la recherche en réadaptation et rééducation</a:t>
            </a:r>
          </a:p>
          <a:p>
            <a:pPr marL="813779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fr-FR" sz="2200" dirty="0">
                <a:cs typeface="Calibri" panose="020F0502020204030204" pitchFamily="34" charset="0"/>
              </a:rPr>
              <a:t>Neurologie : motricité, équilibre, cognition. </a:t>
            </a:r>
          </a:p>
          <a:p>
            <a:pPr marL="813779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fr-FR" sz="2200" dirty="0">
                <a:cs typeface="Calibri" panose="020F0502020204030204" pitchFamily="34" charset="0"/>
              </a:rPr>
              <a:t>Neuro-urologie et physiologie : troubles urinaires, anorectaux et </a:t>
            </a:r>
            <a:r>
              <a:rPr lang="fr-FR" altLang="fr-FR" sz="2200" dirty="0" err="1">
                <a:cs typeface="Calibri" panose="020F0502020204030204" pitchFamily="34" charset="0"/>
              </a:rPr>
              <a:t>génito</a:t>
            </a:r>
            <a:r>
              <a:rPr lang="fr-FR" altLang="fr-FR" sz="2200" dirty="0">
                <a:cs typeface="Calibri" panose="020F0502020204030204" pitchFamily="34" charset="0"/>
              </a:rPr>
              <a:t>-sexuels</a:t>
            </a:r>
          </a:p>
          <a:p>
            <a:pPr marL="699479" lvl="1" indent="-342900" eaLnBrk="1" hangingPunct="1">
              <a:spcBef>
                <a:spcPct val="0"/>
              </a:spcBef>
              <a:buFont typeface="+mj-lt"/>
              <a:buAutoNum type="arabicPeriod"/>
            </a:pPr>
            <a:endParaRPr lang="fr-FR" altLang="fr-FR" sz="1600" dirty="0"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Format de l'enseignement </a:t>
            </a:r>
            <a:r>
              <a:rPr lang="fr-FR" altLang="fr-FR" sz="2800" dirty="0">
                <a:cs typeface="Calibri" panose="020F0502020204030204" pitchFamily="34" charset="0"/>
              </a:rPr>
              <a:t>: </a:t>
            </a:r>
            <a:br>
              <a:rPr lang="fr-FR" altLang="fr-FR" sz="2880" dirty="0">
                <a:cs typeface="Calibri" panose="020F0502020204030204" pitchFamily="34" charset="0"/>
              </a:rPr>
            </a:br>
            <a:r>
              <a:rPr lang="fr-FR" altLang="fr-FR" sz="2200" dirty="0">
                <a:cs typeface="Calibri" panose="020F0502020204030204" pitchFamily="34" charset="0"/>
              </a:rPr>
              <a:t>ED, exemples de mise en place de protocoles de recherche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fr-FR" altLang="fr-FR" sz="2880" dirty="0"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3200" dirty="0">
                <a:solidFill>
                  <a:srgbClr val="C00000"/>
                </a:solidFill>
                <a:cs typeface="Calibri" panose="020F0502020204030204" pitchFamily="34" charset="0"/>
              </a:rPr>
              <a:t>Evaluations</a:t>
            </a:r>
            <a:r>
              <a:rPr lang="fr-FR" altLang="fr-FR" sz="3200" dirty="0">
                <a:cs typeface="Calibri" panose="020F0502020204030204" pitchFamily="34" charset="0"/>
              </a:rPr>
              <a:t> :  </a:t>
            </a:r>
            <a:r>
              <a:rPr lang="fr-FR" altLang="fr-FR" sz="2200" dirty="0">
                <a:cs typeface="Calibri" panose="020F0502020204030204" pitchFamily="34" charset="0"/>
              </a:rPr>
              <a:t>examen oral par groupe : restituer le montage d’un protocole de recherche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fr-FR" altLang="fr-FR" sz="288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Lieux des enseignements </a:t>
            </a:r>
            <a:r>
              <a:rPr lang="fr-FR" altLang="fr-FR" sz="2800" dirty="0">
                <a:cs typeface="Calibri" panose="020F0502020204030204" pitchFamily="34" charset="0"/>
              </a:rPr>
              <a:t>: </a:t>
            </a:r>
            <a:r>
              <a:rPr lang="fr-FR" altLang="fr-FR" sz="2200" dirty="0">
                <a:cs typeface="Calibri" panose="020F0502020204030204" pitchFamily="34" charset="0"/>
              </a:rPr>
              <a:t>Pitié, Rothschild, Tenon</a:t>
            </a:r>
          </a:p>
        </p:txBody>
      </p:sp>
      <p:sp>
        <p:nvSpPr>
          <p:cNvPr id="5" name="Text Box 37">
            <a:extLst>
              <a:ext uri="{FF2B5EF4-FFF2-40B4-BE49-F238E27FC236}">
                <a16:creationId xmlns:a16="http://schemas.microsoft.com/office/drawing/2014/main" id="{703DCA84-03B4-A169-4C74-B06476F81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" y="22522"/>
            <a:ext cx="9097362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2880" b="1" i="1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Initiation à la Recherche en Réadaptation et Rééducation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3210DE13-527A-C5D5-DC1E-B8865A15CC5B}"/>
              </a:ext>
            </a:extLst>
          </p:cNvPr>
          <p:cNvSpPr/>
          <p:nvPr/>
        </p:nvSpPr>
        <p:spPr>
          <a:xfrm flipV="1">
            <a:off x="0" y="561893"/>
            <a:ext cx="9143999" cy="105551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0000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4126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4">
            <a:extLst>
              <a:ext uri="{FF2B5EF4-FFF2-40B4-BE49-F238E27FC236}">
                <a16:creationId xmlns:a16="http://schemas.microsoft.com/office/drawing/2014/main" id="{8ED24DAA-28A6-C4F5-876B-0BA6A8372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8" y="665138"/>
            <a:ext cx="8573335" cy="618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Responsable </a:t>
            </a:r>
            <a:r>
              <a:rPr lang="fr-FR" altLang="fr-FR" sz="2400" dirty="0">
                <a:cs typeface="Calibri" panose="020F0502020204030204" pitchFamily="34" charset="0"/>
              </a:rPr>
              <a:t>: </a:t>
            </a:r>
            <a:r>
              <a:rPr lang="fr-FR" altLang="fr-FR" sz="2000" b="1" dirty="0">
                <a:cs typeface="Calibri" panose="020F0502020204030204" pitchFamily="34" charset="0"/>
              </a:rPr>
              <a:t>Dr Michel Zeitouni &amp; Pr Stéphane Hatem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fr-FR" altLang="fr-FR" sz="28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Thèmes de l’UE </a:t>
            </a:r>
            <a:r>
              <a:rPr lang="fr-FR" altLang="fr-FR" sz="2800" dirty="0">
                <a:cs typeface="Calibri" panose="020F0502020204030204" pitchFamily="34" charset="0"/>
              </a:rPr>
              <a:t>:</a:t>
            </a: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 </a:t>
            </a:r>
          </a:p>
          <a:p>
            <a:pPr marL="813779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fr-FR" sz="2200" dirty="0">
                <a:cs typeface="Calibri" panose="020F0502020204030204" pitchFamily="34" charset="0"/>
              </a:rPr>
              <a:t>Approche fondamentale &amp; clinique des pathologies cardiovasculaires</a:t>
            </a:r>
          </a:p>
          <a:p>
            <a:pPr marL="813779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fr-FR" sz="2200" dirty="0">
                <a:cs typeface="Calibri" panose="020F0502020204030204" pitchFamily="34" charset="0"/>
              </a:rPr>
              <a:t>Mécanistique cellulaire : stress oxydant, cytokines, fonctions normales et anormales des cellules </a:t>
            </a:r>
            <a:r>
              <a:rPr lang="fr-FR" altLang="fr-FR" sz="2200" dirty="0" err="1">
                <a:cs typeface="Calibri" panose="020F0502020204030204" pitchFamily="34" charset="0"/>
              </a:rPr>
              <a:t>endotheliales</a:t>
            </a:r>
            <a:r>
              <a:rPr lang="fr-FR" altLang="fr-FR" sz="2200" dirty="0">
                <a:cs typeface="Calibri" panose="020F0502020204030204" pitchFamily="34" charset="0"/>
              </a:rPr>
              <a:t> </a:t>
            </a:r>
          </a:p>
          <a:p>
            <a:pPr marL="813779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fr-FR" sz="2200" dirty="0">
                <a:cs typeface="Calibri" panose="020F0502020204030204" pitchFamily="34" charset="0"/>
              </a:rPr>
              <a:t>Exploration des pathologies cardiovasculaires : cardiopathie </a:t>
            </a:r>
            <a:r>
              <a:rPr lang="fr-FR" altLang="fr-FR" sz="2200" dirty="0" err="1">
                <a:cs typeface="Calibri" panose="020F0502020204030204" pitchFamily="34" charset="0"/>
              </a:rPr>
              <a:t>peri</a:t>
            </a:r>
            <a:r>
              <a:rPr lang="fr-FR" altLang="fr-FR" sz="2200" dirty="0">
                <a:cs typeface="Calibri" panose="020F0502020204030204" pitchFamily="34" charset="0"/>
              </a:rPr>
              <a:t>-partum, trouble du rythme…</a:t>
            </a:r>
          </a:p>
          <a:p>
            <a:pPr lvl="1" eaLnBrk="1" hangingPunct="1">
              <a:spcBef>
                <a:spcPct val="0"/>
              </a:spcBef>
              <a:buNone/>
            </a:pPr>
            <a:endParaRPr lang="fr-FR" altLang="fr-FR" sz="1600" dirty="0"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Format de l'enseignement </a:t>
            </a:r>
            <a:r>
              <a:rPr lang="fr-FR" altLang="fr-FR" sz="2800" dirty="0">
                <a:cs typeface="Calibri" panose="020F0502020204030204" pitchFamily="34" charset="0"/>
              </a:rPr>
              <a:t>: </a:t>
            </a:r>
            <a:br>
              <a:rPr lang="fr-FR" altLang="fr-FR" sz="2880" dirty="0">
                <a:cs typeface="Calibri" panose="020F0502020204030204" pitchFamily="34" charset="0"/>
              </a:rPr>
            </a:br>
            <a:r>
              <a:rPr lang="fr-FR" altLang="fr-FR" sz="2200" dirty="0">
                <a:cs typeface="Calibri" panose="020F0502020204030204" pitchFamily="34" charset="0"/>
              </a:rPr>
              <a:t>Cours magistraux, Quizz, Bibliographies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fr-FR" altLang="fr-FR" sz="2880" dirty="0"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Evaluations</a:t>
            </a:r>
            <a:r>
              <a:rPr lang="fr-FR" altLang="fr-FR" sz="2800" dirty="0">
                <a:cs typeface="Calibri" panose="020F0502020204030204" pitchFamily="34" charset="0"/>
              </a:rPr>
              <a:t> : </a:t>
            </a:r>
            <a:r>
              <a:rPr lang="fr-FR" altLang="fr-FR" sz="2400" dirty="0">
                <a:cs typeface="Calibri" panose="020F0502020204030204" pitchFamily="34" charset="0"/>
              </a:rPr>
              <a:t>Examen avec lecture critique d’article en anglais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fr-FR" altLang="fr-FR" sz="288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Lieux des enseignements </a:t>
            </a:r>
            <a:r>
              <a:rPr lang="fr-FR" altLang="fr-FR" sz="2800" dirty="0">
                <a:cs typeface="Calibri" panose="020F0502020204030204" pitchFamily="34" charset="0"/>
              </a:rPr>
              <a:t>: </a:t>
            </a:r>
            <a:r>
              <a:rPr lang="fr-FR" altLang="fr-FR" sz="2400" dirty="0">
                <a:cs typeface="Calibri" panose="020F0502020204030204" pitchFamily="34" charset="0"/>
              </a:rPr>
              <a:t>Pitié Salpêtrière</a:t>
            </a:r>
            <a:endParaRPr lang="fr-FR" altLang="fr-FR" sz="2200" dirty="0">
              <a:cs typeface="Calibri" panose="020F0502020204030204" pitchFamily="34" charset="0"/>
            </a:endParaRPr>
          </a:p>
        </p:txBody>
      </p:sp>
      <p:sp>
        <p:nvSpPr>
          <p:cNvPr id="5" name="Text Box 37">
            <a:extLst>
              <a:ext uri="{FF2B5EF4-FFF2-40B4-BE49-F238E27FC236}">
                <a16:creationId xmlns:a16="http://schemas.microsoft.com/office/drawing/2014/main" id="{703DCA84-03B4-A169-4C74-B06476F81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" y="22522"/>
            <a:ext cx="7106048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2880" b="1" i="1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Physiologie et physiopathologie circulatoires 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3210DE13-527A-C5D5-DC1E-B8865A15CC5B}"/>
              </a:ext>
            </a:extLst>
          </p:cNvPr>
          <p:cNvSpPr/>
          <p:nvPr/>
        </p:nvSpPr>
        <p:spPr>
          <a:xfrm flipV="1">
            <a:off x="0" y="561893"/>
            <a:ext cx="9143999" cy="105551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0000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25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4">
            <a:extLst>
              <a:ext uri="{FF2B5EF4-FFF2-40B4-BE49-F238E27FC236}">
                <a16:creationId xmlns:a16="http://schemas.microsoft.com/office/drawing/2014/main" id="{8ED24DAA-28A6-C4F5-876B-0BA6A8372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8" y="665138"/>
            <a:ext cx="8686801" cy="602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Responsables </a:t>
            </a:r>
            <a:r>
              <a:rPr lang="fr-FR" altLang="fr-FR" sz="2400" dirty="0">
                <a:cs typeface="Calibri" panose="020F0502020204030204" pitchFamily="34" charset="0"/>
              </a:rPr>
              <a:t>: </a:t>
            </a:r>
            <a:r>
              <a:rPr lang="fr-FR" altLang="fr-FR" sz="2000" b="1" dirty="0">
                <a:cs typeface="Calibri" panose="020F0502020204030204" pitchFamily="34" charset="0"/>
              </a:rPr>
              <a:t>Dr M. Zeitouni &amp; Pr Stéphane Hatem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fr-FR" altLang="fr-FR" sz="28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Thèmes de l’UE </a:t>
            </a:r>
            <a:r>
              <a:rPr lang="fr-FR" altLang="fr-FR" sz="2800" dirty="0">
                <a:cs typeface="Calibri" panose="020F0502020204030204" pitchFamily="34" charset="0"/>
              </a:rPr>
              <a:t>:</a:t>
            </a: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  </a:t>
            </a:r>
            <a:b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</a:br>
            <a:r>
              <a:rPr lang="fr-FR" altLang="fr-FR" sz="2400" dirty="0">
                <a:cs typeface="Calibri" panose="020F0502020204030204" pitchFamily="34" charset="0"/>
              </a:rPr>
              <a:t>Recherche translationnelle et clinique concernant pathologie &amp; traitements</a:t>
            </a:r>
            <a:br>
              <a:rPr lang="fr-FR" altLang="fr-FR" sz="2400" dirty="0">
                <a:cs typeface="Calibri" panose="020F0502020204030204" pitchFamily="34" charset="0"/>
              </a:rPr>
            </a:br>
            <a:r>
              <a:rPr lang="fr-FR" altLang="fr-FR" sz="2400" dirty="0">
                <a:cs typeface="Calibri" panose="020F0502020204030204" pitchFamily="34" charset="0"/>
              </a:rPr>
              <a:t>Thématiques impliquant les traitements, </a:t>
            </a:r>
            <a:r>
              <a:rPr lang="fr-FR" altLang="fr-FR" sz="2400" dirty="0" err="1">
                <a:cs typeface="Calibri" panose="020F0502020204030204" pitchFamily="34" charset="0"/>
              </a:rPr>
              <a:t>device</a:t>
            </a:r>
            <a:r>
              <a:rPr lang="fr-FR" altLang="fr-FR" sz="2400" dirty="0">
                <a:cs typeface="Calibri" panose="020F0502020204030204" pitchFamily="34" charset="0"/>
              </a:rPr>
              <a:t> cardiaque, la transplantation</a:t>
            </a:r>
          </a:p>
          <a:p>
            <a:pPr lvl="1" eaLnBrk="1" hangingPunct="1">
              <a:spcBef>
                <a:spcPct val="0"/>
              </a:spcBef>
              <a:buNone/>
            </a:pPr>
            <a:endParaRPr lang="fr-FR" altLang="fr-FR" sz="1600" dirty="0"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Format de l'enseignement </a:t>
            </a:r>
            <a:r>
              <a:rPr lang="fr-FR" altLang="fr-FR" sz="2800" dirty="0">
                <a:cs typeface="Calibri" panose="020F0502020204030204" pitchFamily="34" charset="0"/>
              </a:rPr>
              <a:t>: </a:t>
            </a:r>
            <a:br>
              <a:rPr lang="fr-FR" altLang="fr-FR" sz="2800" dirty="0">
                <a:cs typeface="Calibri" panose="020F0502020204030204" pitchFamily="34" charset="0"/>
              </a:rPr>
            </a:br>
            <a:r>
              <a:rPr lang="fr-FR" altLang="fr-FR" sz="2400" dirty="0">
                <a:cs typeface="Calibri" panose="020F0502020204030204" pitchFamily="34" charset="0"/>
              </a:rPr>
              <a:t>Cours magistraux, quizz, bibliographie</a:t>
            </a:r>
            <a:endParaRPr lang="fr-FR" altLang="fr-FR" sz="2200" dirty="0"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fr-FR" altLang="fr-FR" sz="2880" dirty="0"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Evaluations</a:t>
            </a:r>
            <a:r>
              <a:rPr lang="fr-FR" altLang="fr-FR" sz="2800" dirty="0">
                <a:cs typeface="Calibri" panose="020F0502020204030204" pitchFamily="34" charset="0"/>
              </a:rPr>
              <a:t> : </a:t>
            </a:r>
            <a:br>
              <a:rPr lang="fr-FR" altLang="fr-FR" sz="2800" dirty="0">
                <a:solidFill>
                  <a:srgbClr val="00B0F0"/>
                </a:solidFill>
                <a:cs typeface="Calibri" panose="020F0502020204030204" pitchFamily="34" charset="0"/>
              </a:rPr>
            </a:br>
            <a:r>
              <a:rPr lang="fr-FR" altLang="fr-FR" sz="2400" dirty="0">
                <a:cs typeface="Calibri" panose="020F0502020204030204" pitchFamily="34" charset="0"/>
              </a:rPr>
              <a:t>Question de cours et une analyse d’article en anglais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fr-FR" altLang="fr-FR" sz="288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Lieux des enseignements </a:t>
            </a:r>
            <a:r>
              <a:rPr lang="fr-FR" altLang="fr-FR" sz="2800" dirty="0">
                <a:cs typeface="Calibri" panose="020F0502020204030204" pitchFamily="34" charset="0"/>
              </a:rPr>
              <a:t>: </a:t>
            </a:r>
            <a:r>
              <a:rPr lang="fr-FR" altLang="fr-FR" sz="2400" dirty="0">
                <a:cs typeface="Calibri" panose="020F0502020204030204" pitchFamily="34" charset="0"/>
              </a:rPr>
              <a:t>Pitié-Salpêtrière</a:t>
            </a:r>
          </a:p>
        </p:txBody>
      </p:sp>
      <p:sp>
        <p:nvSpPr>
          <p:cNvPr id="5" name="Text Box 37">
            <a:extLst>
              <a:ext uri="{FF2B5EF4-FFF2-40B4-BE49-F238E27FC236}">
                <a16:creationId xmlns:a16="http://schemas.microsoft.com/office/drawing/2014/main" id="{703DCA84-03B4-A169-4C74-B06476F81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" y="22522"/>
            <a:ext cx="8787983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2880" b="1" i="1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Approche mécanistique des maladies cardio-vasculaires 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3210DE13-527A-C5D5-DC1E-B8865A15CC5B}"/>
              </a:ext>
            </a:extLst>
          </p:cNvPr>
          <p:cNvSpPr/>
          <p:nvPr/>
        </p:nvSpPr>
        <p:spPr>
          <a:xfrm flipV="1">
            <a:off x="0" y="561893"/>
            <a:ext cx="9143999" cy="105551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0000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48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4">
            <a:extLst>
              <a:ext uri="{FF2B5EF4-FFF2-40B4-BE49-F238E27FC236}">
                <a16:creationId xmlns:a16="http://schemas.microsoft.com/office/drawing/2014/main" id="{8ED24DAA-28A6-C4F5-876B-0BA6A8372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665138"/>
            <a:ext cx="8229600" cy="516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Responsables </a:t>
            </a:r>
            <a:r>
              <a:rPr lang="fr-FR" altLang="fr-FR" sz="2400" dirty="0">
                <a:cs typeface="Calibri" panose="020F0502020204030204" pitchFamily="34" charset="0"/>
              </a:rPr>
              <a:t>: </a:t>
            </a:r>
            <a:r>
              <a:rPr lang="fr-FR" altLang="fr-FR" sz="2000" b="1" dirty="0">
                <a:cs typeface="Calibri" panose="020F0502020204030204" pitchFamily="34" charset="0"/>
              </a:rPr>
              <a:t>Pr P. </a:t>
            </a:r>
            <a:r>
              <a:rPr lang="fr-FR" altLang="fr-FR" sz="2000" b="1" dirty="0" err="1">
                <a:cs typeface="Calibri" panose="020F0502020204030204" pitchFamily="34" charset="0"/>
              </a:rPr>
              <a:t>Laveneziana</a:t>
            </a:r>
            <a:r>
              <a:rPr lang="fr-FR" altLang="fr-FR" sz="2000" b="1" dirty="0">
                <a:cs typeface="Calibri" panose="020F0502020204030204" pitchFamily="34" charset="0"/>
              </a:rPr>
              <a:t>, Pr C. </a:t>
            </a:r>
            <a:r>
              <a:rPr lang="fr-FR" altLang="fr-FR" sz="2000" b="1" dirty="0" err="1">
                <a:cs typeface="Calibri" panose="020F0502020204030204" pitchFamily="34" charset="0"/>
              </a:rPr>
              <a:t>Straus</a:t>
            </a:r>
            <a:endParaRPr lang="fr-FR" altLang="fr-FR" sz="2000" b="1" dirty="0"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fr-FR" altLang="fr-FR" sz="28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Thèmes de l’UE </a:t>
            </a:r>
            <a:r>
              <a:rPr lang="fr-FR" altLang="fr-FR" sz="2800" dirty="0">
                <a:cs typeface="Calibri" panose="020F0502020204030204" pitchFamily="34" charset="0"/>
              </a:rPr>
              <a:t>:</a:t>
            </a: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 </a:t>
            </a:r>
          </a:p>
          <a:p>
            <a:pPr marL="813779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fr-FR" sz="2200" dirty="0">
                <a:cs typeface="Calibri" panose="020F0502020204030204" pitchFamily="34" charset="0"/>
              </a:rPr>
              <a:t>Physiologie respiratoire de l’adulte, de l’enfant et comparée</a:t>
            </a:r>
          </a:p>
          <a:p>
            <a:pPr marL="813779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fr-FR" sz="2200" dirty="0">
                <a:cs typeface="Calibri" panose="020F0502020204030204" pitchFamily="34" charset="0"/>
              </a:rPr>
              <a:t>Mécanique et contrôle de la ventilation, muscles respiratoires</a:t>
            </a:r>
          </a:p>
          <a:p>
            <a:pPr marL="813779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fr-FR" sz="2200" dirty="0">
                <a:cs typeface="Calibri" panose="020F0502020204030204" pitchFamily="34" charset="0"/>
              </a:rPr>
              <a:t>Dyspnée, maladies bronchiques, pneumopathies interstitielles</a:t>
            </a:r>
          </a:p>
          <a:p>
            <a:pPr lvl="1" eaLnBrk="1" hangingPunct="1">
              <a:spcBef>
                <a:spcPct val="0"/>
              </a:spcBef>
              <a:buNone/>
            </a:pPr>
            <a:endParaRPr lang="fr-FR" altLang="fr-FR" sz="1600" dirty="0"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Format de l'enseignement </a:t>
            </a:r>
            <a:r>
              <a:rPr lang="fr-FR" altLang="fr-FR" sz="2800" dirty="0">
                <a:cs typeface="Calibri" panose="020F0502020204030204" pitchFamily="34" charset="0"/>
              </a:rPr>
              <a:t>: </a:t>
            </a:r>
            <a:br>
              <a:rPr lang="fr-FR" altLang="fr-FR" sz="2880" dirty="0">
                <a:cs typeface="Calibri" panose="020F0502020204030204" pitchFamily="34" charset="0"/>
              </a:rPr>
            </a:br>
            <a:r>
              <a:rPr lang="fr-FR" altLang="fr-FR" sz="2200" dirty="0">
                <a:cs typeface="Calibri" panose="020F0502020204030204" pitchFamily="34" charset="0"/>
              </a:rPr>
              <a:t>Cours magistraux, exposés, analyses critiques d’articles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fr-FR" altLang="fr-FR" sz="2880" dirty="0"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Evaluations</a:t>
            </a:r>
            <a:r>
              <a:rPr lang="fr-FR" altLang="fr-FR" sz="2800" dirty="0">
                <a:cs typeface="Calibri" panose="020F0502020204030204" pitchFamily="34" charset="0"/>
              </a:rPr>
              <a:t> : </a:t>
            </a:r>
            <a:r>
              <a:rPr lang="fr-FR" altLang="fr-FR" sz="2200" dirty="0">
                <a:cs typeface="Calibri" panose="020F0502020204030204" pitchFamily="34" charset="0"/>
              </a:rPr>
              <a:t>exposés et analyses d’articles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fr-FR" altLang="fr-FR" sz="288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Lieux des enseignements </a:t>
            </a:r>
            <a:r>
              <a:rPr lang="fr-FR" altLang="fr-FR" sz="2800" dirty="0">
                <a:cs typeface="Calibri" panose="020F0502020204030204" pitchFamily="34" charset="0"/>
              </a:rPr>
              <a:t>: </a:t>
            </a:r>
            <a:r>
              <a:rPr lang="fr-FR" altLang="fr-FR" sz="2200" dirty="0">
                <a:cs typeface="Calibri" panose="020F0502020204030204" pitchFamily="34" charset="0"/>
              </a:rPr>
              <a:t>Hôpital de la Pitié-Salpêtrière</a:t>
            </a:r>
          </a:p>
        </p:txBody>
      </p:sp>
      <p:sp>
        <p:nvSpPr>
          <p:cNvPr id="5" name="Text Box 37">
            <a:extLst>
              <a:ext uri="{FF2B5EF4-FFF2-40B4-BE49-F238E27FC236}">
                <a16:creationId xmlns:a16="http://schemas.microsoft.com/office/drawing/2014/main" id="{703DCA84-03B4-A169-4C74-B06476F81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" y="22522"/>
            <a:ext cx="7728398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2880" b="1" i="1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Physiologie et physiopathologie de la respiration 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3210DE13-527A-C5D5-DC1E-B8865A15CC5B}"/>
              </a:ext>
            </a:extLst>
          </p:cNvPr>
          <p:cNvSpPr/>
          <p:nvPr/>
        </p:nvSpPr>
        <p:spPr>
          <a:xfrm flipV="1">
            <a:off x="0" y="561893"/>
            <a:ext cx="9143999" cy="105551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0000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60029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4">
            <a:extLst>
              <a:ext uri="{FF2B5EF4-FFF2-40B4-BE49-F238E27FC236}">
                <a16:creationId xmlns:a16="http://schemas.microsoft.com/office/drawing/2014/main" id="{8ED24DAA-28A6-C4F5-876B-0BA6A8372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322" y="1297655"/>
            <a:ext cx="8229600" cy="43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Approfondissement en :</a:t>
            </a:r>
          </a:p>
          <a:p>
            <a:pPr marL="813779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fr-FR" sz="2200" dirty="0">
                <a:cs typeface="Calibri" panose="020F0502020204030204" pitchFamily="34" charset="0"/>
              </a:rPr>
              <a:t>Physiologie et physiopathologie neurologique</a:t>
            </a:r>
          </a:p>
          <a:p>
            <a:pPr marL="813779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fr-FR" sz="2200" dirty="0">
                <a:cs typeface="Calibri" panose="020F0502020204030204" pitchFamily="34" charset="0"/>
              </a:rPr>
              <a:t>Physiologie et physiopathologie cardio-vasculaire</a:t>
            </a:r>
          </a:p>
          <a:p>
            <a:pPr marL="813779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altLang="fr-FR" sz="2200" dirty="0">
                <a:cs typeface="Calibri" panose="020F0502020204030204" pitchFamily="34" charset="0"/>
              </a:rPr>
              <a:t>Physiologie et physiopathologie respiratoire</a:t>
            </a:r>
          </a:p>
          <a:p>
            <a:pPr marL="813779" lvl="1" indent="-457200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fr-FR" altLang="fr-FR" sz="28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Initiation à la Recherche Clinique </a:t>
            </a:r>
          </a:p>
          <a:p>
            <a:pPr lvl="1" eaLnBrk="1" hangingPunct="1">
              <a:spcBef>
                <a:spcPct val="0"/>
              </a:spcBef>
              <a:buNone/>
            </a:pPr>
            <a:endParaRPr lang="fr-FR" altLang="fr-FR" sz="1600" dirty="0"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Apprentissage de la lecture des articles médicaux et scientifiques</a:t>
            </a:r>
            <a:br>
              <a:rPr lang="fr-FR" altLang="fr-FR" sz="2880" dirty="0">
                <a:cs typeface="Calibri" panose="020F0502020204030204" pitchFamily="34" charset="0"/>
              </a:rPr>
            </a:br>
            <a:endParaRPr lang="fr-FR" altLang="fr-FR" sz="2880" dirty="0">
              <a:cs typeface="Calibri" panose="020F0502020204030204" pitchFamily="34" charset="0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fr-FR" altLang="fr-FR" sz="2800" dirty="0">
                <a:solidFill>
                  <a:srgbClr val="C00000"/>
                </a:solidFill>
                <a:cs typeface="Calibri" panose="020F0502020204030204" pitchFamily="34" charset="0"/>
              </a:rPr>
              <a:t>Interactions avec des enseignants variés</a:t>
            </a:r>
            <a:endParaRPr lang="fr-FR" altLang="fr-FR" sz="2200" dirty="0">
              <a:cs typeface="Calibri" panose="020F0502020204030204" pitchFamily="34" charset="0"/>
            </a:endParaRPr>
          </a:p>
        </p:txBody>
      </p:sp>
      <p:sp>
        <p:nvSpPr>
          <p:cNvPr id="5" name="Text Box 37">
            <a:extLst>
              <a:ext uri="{FF2B5EF4-FFF2-40B4-BE49-F238E27FC236}">
                <a16:creationId xmlns:a16="http://schemas.microsoft.com/office/drawing/2014/main" id="{703DCA84-03B4-A169-4C74-B06476F81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" y="22522"/>
            <a:ext cx="1834156" cy="53553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2880" b="1" i="1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Conclusion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3210DE13-527A-C5D5-DC1E-B8865A15CC5B}"/>
              </a:ext>
            </a:extLst>
          </p:cNvPr>
          <p:cNvSpPr/>
          <p:nvPr/>
        </p:nvSpPr>
        <p:spPr>
          <a:xfrm flipV="1">
            <a:off x="0" y="561893"/>
            <a:ext cx="9143999" cy="105551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0000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8194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434</Words>
  <Application>Microsoft Macintosh PowerPoint</Application>
  <PresentationFormat>Affichage à l'écran (4:3)</PresentationFormat>
  <Paragraphs>82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Times</vt:lpstr>
      <vt:lpstr>Wingdings</vt:lpstr>
      <vt:lpstr>Thème Office</vt:lpstr>
      <vt:lpstr>Parcours de M1 Physiologie et Physiopathologie des grands systèmes Cardio-Respiratoire et Neuromusculaire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C. STRAUS</dc:creator>
  <cp:lastModifiedBy>Christian Straus</cp:lastModifiedBy>
  <cp:revision>416</cp:revision>
  <dcterms:created xsi:type="dcterms:W3CDTF">2016-01-12T13:35:32Z</dcterms:created>
  <dcterms:modified xsi:type="dcterms:W3CDTF">2023-10-03T17:57:04Z</dcterms:modified>
</cp:coreProperties>
</file>