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2" d="100"/>
          <a:sy n="122" d="100"/>
        </p:scale>
        <p:origin x="114"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75F8B936-ED73-4EBA-B72E-2D5282CB56A4}" type="datetimeFigureOut">
              <a:rPr lang="fr-FR" smtClean="0"/>
              <a:t>04/10/2023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0FCE6E-693A-4A4E-9304-851A98917AF0}" type="slidenum">
              <a:rPr lang="fr-FR" smtClean="0"/>
              <a:t>‹N°›</a:t>
            </a:fld>
            <a:endParaRPr lang="fr-FR"/>
          </a:p>
        </p:txBody>
      </p:sp>
    </p:spTree>
    <p:extLst>
      <p:ext uri="{BB962C8B-B14F-4D97-AF65-F5344CB8AC3E}">
        <p14:creationId xmlns:p14="http://schemas.microsoft.com/office/powerpoint/2010/main" val="1264183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5F8B936-ED73-4EBA-B72E-2D5282CB56A4}" type="datetimeFigureOut">
              <a:rPr lang="fr-FR" smtClean="0"/>
              <a:t>04/10/2023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0FCE6E-693A-4A4E-9304-851A98917AF0}" type="slidenum">
              <a:rPr lang="fr-FR" smtClean="0"/>
              <a:t>‹N°›</a:t>
            </a:fld>
            <a:endParaRPr lang="fr-FR"/>
          </a:p>
        </p:txBody>
      </p:sp>
    </p:spTree>
    <p:extLst>
      <p:ext uri="{BB962C8B-B14F-4D97-AF65-F5344CB8AC3E}">
        <p14:creationId xmlns:p14="http://schemas.microsoft.com/office/powerpoint/2010/main" val="1288373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5F8B936-ED73-4EBA-B72E-2D5282CB56A4}" type="datetimeFigureOut">
              <a:rPr lang="fr-FR" smtClean="0"/>
              <a:t>04/10/2023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0FCE6E-693A-4A4E-9304-851A98917AF0}" type="slidenum">
              <a:rPr lang="fr-FR" smtClean="0"/>
              <a:t>‹N°›</a:t>
            </a:fld>
            <a:endParaRPr lang="fr-FR"/>
          </a:p>
        </p:txBody>
      </p:sp>
    </p:spTree>
    <p:extLst>
      <p:ext uri="{BB962C8B-B14F-4D97-AF65-F5344CB8AC3E}">
        <p14:creationId xmlns:p14="http://schemas.microsoft.com/office/powerpoint/2010/main" val="3506996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5F8B936-ED73-4EBA-B72E-2D5282CB56A4}" type="datetimeFigureOut">
              <a:rPr lang="fr-FR" smtClean="0"/>
              <a:t>04/10/2023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0FCE6E-693A-4A4E-9304-851A98917AF0}" type="slidenum">
              <a:rPr lang="fr-FR" smtClean="0"/>
              <a:t>‹N°›</a:t>
            </a:fld>
            <a:endParaRPr lang="fr-FR"/>
          </a:p>
        </p:txBody>
      </p:sp>
    </p:spTree>
    <p:extLst>
      <p:ext uri="{BB962C8B-B14F-4D97-AF65-F5344CB8AC3E}">
        <p14:creationId xmlns:p14="http://schemas.microsoft.com/office/powerpoint/2010/main" val="4106981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75F8B936-ED73-4EBA-B72E-2D5282CB56A4}" type="datetimeFigureOut">
              <a:rPr lang="fr-FR" smtClean="0"/>
              <a:t>04/10/2023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0FCE6E-693A-4A4E-9304-851A98917AF0}" type="slidenum">
              <a:rPr lang="fr-FR" smtClean="0"/>
              <a:t>‹N°›</a:t>
            </a:fld>
            <a:endParaRPr lang="fr-FR"/>
          </a:p>
        </p:txBody>
      </p:sp>
    </p:spTree>
    <p:extLst>
      <p:ext uri="{BB962C8B-B14F-4D97-AF65-F5344CB8AC3E}">
        <p14:creationId xmlns:p14="http://schemas.microsoft.com/office/powerpoint/2010/main" val="3658900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5F8B936-ED73-4EBA-B72E-2D5282CB56A4}" type="datetimeFigureOut">
              <a:rPr lang="fr-FR" smtClean="0"/>
              <a:t>04/10/2023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A0FCE6E-693A-4A4E-9304-851A98917AF0}" type="slidenum">
              <a:rPr lang="fr-FR" smtClean="0"/>
              <a:t>‹N°›</a:t>
            </a:fld>
            <a:endParaRPr lang="fr-FR"/>
          </a:p>
        </p:txBody>
      </p:sp>
    </p:spTree>
    <p:extLst>
      <p:ext uri="{BB962C8B-B14F-4D97-AF65-F5344CB8AC3E}">
        <p14:creationId xmlns:p14="http://schemas.microsoft.com/office/powerpoint/2010/main" val="833517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5F8B936-ED73-4EBA-B72E-2D5282CB56A4}" type="datetimeFigureOut">
              <a:rPr lang="fr-FR" smtClean="0"/>
              <a:t>04/10/2023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A0FCE6E-693A-4A4E-9304-851A98917AF0}" type="slidenum">
              <a:rPr lang="fr-FR" smtClean="0"/>
              <a:t>‹N°›</a:t>
            </a:fld>
            <a:endParaRPr lang="fr-FR"/>
          </a:p>
        </p:txBody>
      </p:sp>
    </p:spTree>
    <p:extLst>
      <p:ext uri="{BB962C8B-B14F-4D97-AF65-F5344CB8AC3E}">
        <p14:creationId xmlns:p14="http://schemas.microsoft.com/office/powerpoint/2010/main" val="1080675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5F8B936-ED73-4EBA-B72E-2D5282CB56A4}" type="datetimeFigureOut">
              <a:rPr lang="fr-FR" smtClean="0"/>
              <a:t>04/10/2023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A0FCE6E-693A-4A4E-9304-851A98917AF0}" type="slidenum">
              <a:rPr lang="fr-FR" smtClean="0"/>
              <a:t>‹N°›</a:t>
            </a:fld>
            <a:endParaRPr lang="fr-FR"/>
          </a:p>
        </p:txBody>
      </p:sp>
    </p:spTree>
    <p:extLst>
      <p:ext uri="{BB962C8B-B14F-4D97-AF65-F5344CB8AC3E}">
        <p14:creationId xmlns:p14="http://schemas.microsoft.com/office/powerpoint/2010/main" val="495808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5F8B936-ED73-4EBA-B72E-2D5282CB56A4}" type="datetimeFigureOut">
              <a:rPr lang="fr-FR" smtClean="0"/>
              <a:t>04/10/2023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A0FCE6E-693A-4A4E-9304-851A98917AF0}" type="slidenum">
              <a:rPr lang="fr-FR" smtClean="0"/>
              <a:t>‹N°›</a:t>
            </a:fld>
            <a:endParaRPr lang="fr-FR"/>
          </a:p>
        </p:txBody>
      </p:sp>
    </p:spTree>
    <p:extLst>
      <p:ext uri="{BB962C8B-B14F-4D97-AF65-F5344CB8AC3E}">
        <p14:creationId xmlns:p14="http://schemas.microsoft.com/office/powerpoint/2010/main" val="3115456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75F8B936-ED73-4EBA-B72E-2D5282CB56A4}" type="datetimeFigureOut">
              <a:rPr lang="fr-FR" smtClean="0"/>
              <a:t>04/10/2023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A0FCE6E-693A-4A4E-9304-851A98917AF0}" type="slidenum">
              <a:rPr lang="fr-FR" smtClean="0"/>
              <a:t>‹N°›</a:t>
            </a:fld>
            <a:endParaRPr lang="fr-FR"/>
          </a:p>
        </p:txBody>
      </p:sp>
    </p:spTree>
    <p:extLst>
      <p:ext uri="{BB962C8B-B14F-4D97-AF65-F5344CB8AC3E}">
        <p14:creationId xmlns:p14="http://schemas.microsoft.com/office/powerpoint/2010/main" val="676369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75F8B936-ED73-4EBA-B72E-2D5282CB56A4}" type="datetimeFigureOut">
              <a:rPr lang="fr-FR" smtClean="0"/>
              <a:t>04/10/2023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A0FCE6E-693A-4A4E-9304-851A98917AF0}" type="slidenum">
              <a:rPr lang="fr-FR" smtClean="0"/>
              <a:t>‹N°›</a:t>
            </a:fld>
            <a:endParaRPr lang="fr-FR"/>
          </a:p>
        </p:txBody>
      </p:sp>
    </p:spTree>
    <p:extLst>
      <p:ext uri="{BB962C8B-B14F-4D97-AF65-F5344CB8AC3E}">
        <p14:creationId xmlns:p14="http://schemas.microsoft.com/office/powerpoint/2010/main" val="273894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F8B936-ED73-4EBA-B72E-2D5282CB56A4}" type="datetimeFigureOut">
              <a:rPr lang="fr-FR" smtClean="0"/>
              <a:t>04/10/2023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0FCE6E-693A-4A4E-9304-851A98917AF0}" type="slidenum">
              <a:rPr lang="fr-FR" smtClean="0"/>
              <a:t>‹N°›</a:t>
            </a:fld>
            <a:endParaRPr lang="fr-FR"/>
          </a:p>
        </p:txBody>
      </p:sp>
    </p:spTree>
    <p:extLst>
      <p:ext uri="{BB962C8B-B14F-4D97-AF65-F5344CB8AC3E}">
        <p14:creationId xmlns:p14="http://schemas.microsoft.com/office/powerpoint/2010/main" val="3526766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mmanuel.letavernier@aphp.fr"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jean-pierre.grill@sorbonne-universite.fr" TargetMode="Externa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685071"/>
            <a:ext cx="9144000" cy="2387600"/>
          </a:xfrm>
        </p:spPr>
        <p:txBody>
          <a:bodyPr>
            <a:normAutofit fontScale="90000"/>
          </a:bodyPr>
          <a:lstStyle/>
          <a:p>
            <a:r>
              <a:rPr lang="fr-FR" b="1" dirty="0" smtClean="0">
                <a:solidFill>
                  <a:srgbClr val="0070C0"/>
                </a:solidFill>
              </a:rPr>
              <a:t/>
            </a:r>
            <a:br>
              <a:rPr lang="fr-FR" b="1" dirty="0" smtClean="0">
                <a:solidFill>
                  <a:srgbClr val="0070C0"/>
                </a:solidFill>
              </a:rPr>
            </a:br>
            <a:r>
              <a:rPr lang="fr-FR" b="1" dirty="0">
                <a:solidFill>
                  <a:srgbClr val="0070C0"/>
                </a:solidFill>
              </a:rPr>
              <a:t/>
            </a:r>
            <a:br>
              <a:rPr lang="fr-FR" b="1" dirty="0">
                <a:solidFill>
                  <a:srgbClr val="0070C0"/>
                </a:solidFill>
              </a:rPr>
            </a:br>
            <a:r>
              <a:rPr lang="fr-FR" b="1" dirty="0" smtClean="0">
                <a:solidFill>
                  <a:srgbClr val="0070C0"/>
                </a:solidFill>
              </a:rPr>
              <a:t/>
            </a:r>
            <a:br>
              <a:rPr lang="fr-FR" b="1" dirty="0" smtClean="0">
                <a:solidFill>
                  <a:srgbClr val="0070C0"/>
                </a:solidFill>
              </a:rPr>
            </a:br>
            <a:r>
              <a:rPr lang="fr-FR" b="1" dirty="0">
                <a:solidFill>
                  <a:srgbClr val="0070C0"/>
                </a:solidFill>
              </a:rPr>
              <a:t/>
            </a:r>
            <a:br>
              <a:rPr lang="fr-FR" b="1" dirty="0">
                <a:solidFill>
                  <a:srgbClr val="0070C0"/>
                </a:solidFill>
              </a:rPr>
            </a:br>
            <a:r>
              <a:rPr lang="fr-FR" b="1" dirty="0" smtClean="0">
                <a:solidFill>
                  <a:srgbClr val="0070C0"/>
                </a:solidFill>
              </a:rPr>
              <a:t/>
            </a:r>
            <a:br>
              <a:rPr lang="fr-FR" b="1" dirty="0" smtClean="0">
                <a:solidFill>
                  <a:srgbClr val="0070C0"/>
                </a:solidFill>
              </a:rPr>
            </a:br>
            <a:r>
              <a:rPr lang="fr-FR" b="1" dirty="0" smtClean="0">
                <a:solidFill>
                  <a:srgbClr val="0070C0"/>
                </a:solidFill>
              </a:rPr>
              <a:t>PARCOURS</a:t>
            </a:r>
            <a:r>
              <a:rPr lang="fr-FR" dirty="0" smtClean="0">
                <a:solidFill>
                  <a:srgbClr val="0070C0"/>
                </a:solidFill>
              </a:rPr>
              <a:t/>
            </a:r>
            <a:br>
              <a:rPr lang="fr-FR" dirty="0" smtClean="0">
                <a:solidFill>
                  <a:srgbClr val="0070C0"/>
                </a:solidFill>
              </a:rPr>
            </a:br>
            <a:r>
              <a:rPr lang="fr-FR" b="1" dirty="0" smtClean="0">
                <a:solidFill>
                  <a:srgbClr val="0070C0"/>
                </a:solidFill>
              </a:rPr>
              <a:t>PHYSIOPATHOLOGIE </a:t>
            </a:r>
            <a:r>
              <a:rPr lang="fr-FR" b="1" dirty="0">
                <a:solidFill>
                  <a:srgbClr val="0070C0"/>
                </a:solidFill>
              </a:rPr>
              <a:t>DES GRANDS SYSTEMES</a:t>
            </a:r>
            <a:r>
              <a:rPr lang="fr-FR" dirty="0">
                <a:solidFill>
                  <a:srgbClr val="0070C0"/>
                </a:solidFill>
              </a:rPr>
              <a:t/>
            </a:r>
            <a:br>
              <a:rPr lang="fr-FR" dirty="0">
                <a:solidFill>
                  <a:srgbClr val="0070C0"/>
                </a:solidFill>
              </a:rPr>
            </a:br>
            <a:endParaRPr lang="fr-FR" dirty="0">
              <a:solidFill>
                <a:srgbClr val="0070C0"/>
              </a:solidFill>
            </a:endParaRPr>
          </a:p>
        </p:txBody>
      </p:sp>
      <p:sp>
        <p:nvSpPr>
          <p:cNvPr id="3" name="Sous-titre 2"/>
          <p:cNvSpPr>
            <a:spLocks noGrp="1"/>
          </p:cNvSpPr>
          <p:nvPr>
            <p:ph type="subTitle" idx="1"/>
          </p:nvPr>
        </p:nvSpPr>
        <p:spPr/>
        <p:txBody>
          <a:bodyPr>
            <a:normAutofit lnSpcReduction="10000"/>
          </a:bodyPr>
          <a:lstStyle/>
          <a:p>
            <a:r>
              <a:rPr lang="fr-FR" dirty="0" smtClean="0"/>
              <a:t>Johanne Le </a:t>
            </a:r>
            <a:r>
              <a:rPr lang="fr-FR" dirty="0" err="1" smtClean="0"/>
              <a:t>Bihan</a:t>
            </a:r>
            <a:r>
              <a:rPr lang="fr-FR" dirty="0" smtClean="0"/>
              <a:t>/Philippe Marteau</a:t>
            </a:r>
          </a:p>
          <a:p>
            <a:r>
              <a:rPr lang="fr-FR" dirty="0" smtClean="0"/>
              <a:t>Emmanuel </a:t>
            </a:r>
            <a:r>
              <a:rPr lang="fr-FR" dirty="0" err="1" smtClean="0"/>
              <a:t>Letavernier</a:t>
            </a:r>
            <a:endParaRPr lang="fr-FR" dirty="0" smtClean="0"/>
          </a:p>
          <a:p>
            <a:r>
              <a:rPr lang="fr-FR" dirty="0" smtClean="0"/>
              <a:t>Jean-Pierre Grill/Nathalie </a:t>
            </a:r>
            <a:r>
              <a:rPr lang="fr-FR" dirty="0" err="1" smtClean="0"/>
              <a:t>Rolhion</a:t>
            </a:r>
            <a:r>
              <a:rPr lang="fr-FR" dirty="0" smtClean="0"/>
              <a:t>/Muriel Thomas</a:t>
            </a:r>
          </a:p>
          <a:p>
            <a:r>
              <a:rPr lang="fr-FR" dirty="0" smtClean="0"/>
              <a:t>Laurent </a:t>
            </a:r>
            <a:r>
              <a:rPr lang="fr-FR" dirty="0" err="1" smtClean="0"/>
              <a:t>Mesnard</a:t>
            </a:r>
            <a:r>
              <a:rPr lang="fr-FR" dirty="0" smtClean="0"/>
              <a:t>/Guillaume </a:t>
            </a:r>
            <a:r>
              <a:rPr lang="fr-FR" dirty="0" err="1" smtClean="0"/>
              <a:t>Bassez</a:t>
            </a:r>
            <a:endParaRPr lang="fr-FR" dirty="0" smtClean="0"/>
          </a:p>
          <a:p>
            <a:endParaRPr lang="fr-FR" dirty="0"/>
          </a:p>
          <a:p>
            <a:endParaRPr lang="fr-FR" dirty="0"/>
          </a:p>
        </p:txBody>
      </p:sp>
      <p:pic>
        <p:nvPicPr>
          <p:cNvPr id="4" name="Image 3"/>
          <p:cNvPicPr/>
          <p:nvPr/>
        </p:nvPicPr>
        <p:blipFill>
          <a:blip r:embed="rId2">
            <a:extLst>
              <a:ext uri="{28A0092B-C50C-407E-A947-70E740481C1C}">
                <a14:useLocalDpi xmlns:a14="http://schemas.microsoft.com/office/drawing/2010/main" val="0"/>
              </a:ext>
            </a:extLst>
          </a:blip>
          <a:srcRect/>
          <a:stretch>
            <a:fillRect/>
          </a:stretch>
        </p:blipFill>
        <p:spPr bwMode="auto">
          <a:xfrm>
            <a:off x="9981565" y="280158"/>
            <a:ext cx="1608650" cy="631190"/>
          </a:xfrm>
          <a:prstGeom prst="rect">
            <a:avLst/>
          </a:prstGeom>
          <a:noFill/>
        </p:spPr>
      </p:pic>
      <p:sp>
        <p:nvSpPr>
          <p:cNvPr id="5" name="Rectangle 4"/>
          <p:cNvSpPr/>
          <p:nvPr/>
        </p:nvSpPr>
        <p:spPr>
          <a:xfrm>
            <a:off x="3196493" y="5560802"/>
            <a:ext cx="6096000" cy="857671"/>
          </a:xfrm>
          <a:prstGeom prst="rect">
            <a:avLst/>
          </a:prstGeom>
        </p:spPr>
        <p:txBody>
          <a:bodyPr>
            <a:spAutoFit/>
          </a:bodyPr>
          <a:lstStyle/>
          <a:p>
            <a:pPr algn="just">
              <a:lnSpc>
                <a:spcPct val="115000"/>
              </a:lnSpc>
              <a:spcAft>
                <a:spcPts val="1000"/>
              </a:spcAft>
            </a:pPr>
            <a:r>
              <a:rPr lang="fr-FR" dirty="0">
                <a:latin typeface="Calibri" panose="020F0502020204030204" pitchFamily="34" charset="0"/>
                <a:ea typeface="Calibri" panose="020F0502020204030204" pitchFamily="34" charset="0"/>
                <a:cs typeface="Times New Roman" panose="02020603050405020304" pitchFamily="18" charset="0"/>
              </a:rPr>
              <a:t>Responsable du parcours :</a:t>
            </a:r>
            <a:endParaRPr lang="fr-F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fr-FR" dirty="0">
                <a:latin typeface="Calibri" panose="020F0502020204030204" pitchFamily="34" charset="0"/>
                <a:ea typeface="Calibri" panose="020F0502020204030204" pitchFamily="34" charset="0"/>
                <a:cs typeface="Times New Roman" panose="02020603050405020304" pitchFamily="18" charset="0"/>
              </a:rPr>
              <a:t>Emmanuel </a:t>
            </a:r>
            <a:r>
              <a:rPr lang="fr-FR" dirty="0" err="1">
                <a:latin typeface="Calibri" panose="020F0502020204030204" pitchFamily="34" charset="0"/>
                <a:ea typeface="Calibri" panose="020F0502020204030204" pitchFamily="34" charset="0"/>
                <a:cs typeface="Times New Roman" panose="02020603050405020304" pitchFamily="18" charset="0"/>
              </a:rPr>
              <a:t>Letavernier</a:t>
            </a:r>
            <a:r>
              <a:rPr lang="fr-FR" dirty="0">
                <a:latin typeface="Calibri" panose="020F0502020204030204" pitchFamily="34" charset="0"/>
                <a:ea typeface="Calibri" panose="020F0502020204030204" pitchFamily="34" charset="0"/>
                <a:cs typeface="Times New Roman" panose="02020603050405020304" pitchFamily="18" charset="0"/>
              </a:rPr>
              <a:t>: </a:t>
            </a:r>
            <a:r>
              <a:rPr lang="fr-FR"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emmanuel.letavernier@aphp.fr</a:t>
            </a:r>
            <a:r>
              <a:rPr lang="fr-FR" dirty="0">
                <a:latin typeface="Calibri" panose="020F0502020204030204" pitchFamily="34" charset="0"/>
                <a:ea typeface="Calibri" panose="020F0502020204030204" pitchFamily="34"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3717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Objectifs</a:t>
            </a:r>
            <a:endParaRPr lang="fr-FR" dirty="0"/>
          </a:p>
        </p:txBody>
      </p:sp>
      <p:sp>
        <p:nvSpPr>
          <p:cNvPr id="3" name="Espace réservé du contenu 2"/>
          <p:cNvSpPr>
            <a:spLocks noGrp="1"/>
          </p:cNvSpPr>
          <p:nvPr>
            <p:ph idx="1"/>
          </p:nvPr>
        </p:nvSpPr>
        <p:spPr/>
        <p:txBody>
          <a:bodyPr>
            <a:normAutofit/>
          </a:bodyPr>
          <a:lstStyle/>
          <a:p>
            <a:pPr lvl="0"/>
            <a:r>
              <a:rPr lang="fr-FR" dirty="0" smtClean="0"/>
              <a:t>Acquérir </a:t>
            </a:r>
            <a:r>
              <a:rPr lang="fr-FR" dirty="0"/>
              <a:t>des connaissances scientifiques fondamentales dans le cadre d’un Master 1, les UE sont une initiation à la recherche</a:t>
            </a:r>
          </a:p>
          <a:p>
            <a:pPr lvl="0"/>
            <a:r>
              <a:rPr lang="fr-FR" dirty="0"/>
              <a:t>Faire le lien entre les données les plus récentes de la physiologie et de la génomique avec la pratique </a:t>
            </a:r>
            <a:r>
              <a:rPr lang="fr-FR" dirty="0" smtClean="0"/>
              <a:t>médicale</a:t>
            </a:r>
            <a:r>
              <a:rPr lang="fr-FR" dirty="0"/>
              <a:t>:</a:t>
            </a:r>
            <a:endParaRPr lang="fr-FR" dirty="0" smtClean="0"/>
          </a:p>
          <a:p>
            <a:pPr marL="0" lvl="0" indent="0">
              <a:buNone/>
            </a:pPr>
            <a:r>
              <a:rPr lang="fr-FR" dirty="0" smtClean="0"/>
              <a:t>l’articulation </a:t>
            </a:r>
            <a:r>
              <a:rPr lang="fr-FR" dirty="0"/>
              <a:t>entre la physiologie et la pathologie est souvent mal comprise. L’objectif est donc de donner aux étudiants les bases de la physiologie et de la génomique qui leur permettront de comprendre les pathologies, d’améliorer le soin des patients et de guider leurs futurs travaux de recherche</a:t>
            </a:r>
          </a:p>
          <a:p>
            <a:endParaRPr lang="fr-FR" dirty="0"/>
          </a:p>
        </p:txBody>
      </p:sp>
    </p:spTree>
    <p:extLst>
      <p:ext uri="{BB962C8B-B14F-4D97-AF65-F5344CB8AC3E}">
        <p14:creationId xmlns:p14="http://schemas.microsoft.com/office/powerpoint/2010/main" val="1084455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Composition du parcours</a:t>
            </a:r>
            <a:endParaRPr lang="fr-FR" dirty="0"/>
          </a:p>
        </p:txBody>
      </p:sp>
      <p:sp>
        <p:nvSpPr>
          <p:cNvPr id="3" name="Espace réservé du contenu 2"/>
          <p:cNvSpPr>
            <a:spLocks noGrp="1"/>
          </p:cNvSpPr>
          <p:nvPr>
            <p:ph idx="1"/>
          </p:nvPr>
        </p:nvSpPr>
        <p:spPr/>
        <p:txBody>
          <a:bodyPr>
            <a:normAutofit fontScale="62500" lnSpcReduction="20000"/>
          </a:bodyPr>
          <a:lstStyle/>
          <a:p>
            <a:pPr marL="0" indent="0">
              <a:buNone/>
            </a:pPr>
            <a:r>
              <a:rPr lang="fr-FR" dirty="0" smtClean="0"/>
              <a:t>5 </a:t>
            </a:r>
            <a:r>
              <a:rPr lang="fr-FR" dirty="0"/>
              <a:t>UE (3 UE commune et une UE en demi-groupe en 3</a:t>
            </a:r>
            <a:r>
              <a:rPr lang="fr-FR" baseline="30000" dirty="0"/>
              <a:t>ème</a:t>
            </a:r>
            <a:r>
              <a:rPr lang="fr-FR" dirty="0"/>
              <a:t> année)</a:t>
            </a:r>
          </a:p>
          <a:p>
            <a:pPr marL="0" lvl="0" indent="0">
              <a:buNone/>
            </a:pPr>
            <a:r>
              <a:rPr lang="fr-FR" dirty="0"/>
              <a:t>2</a:t>
            </a:r>
            <a:r>
              <a:rPr lang="fr-FR" baseline="30000" dirty="0"/>
              <a:t>ème</a:t>
            </a:r>
            <a:r>
              <a:rPr lang="fr-FR" dirty="0"/>
              <a:t> année</a:t>
            </a:r>
          </a:p>
          <a:p>
            <a:pPr lvl="0"/>
            <a:r>
              <a:rPr lang="fr-FR" b="1" dirty="0"/>
              <a:t>1</a:t>
            </a:r>
            <a:r>
              <a:rPr lang="fr-FR" b="1" baseline="30000" dirty="0"/>
              <a:t>er</a:t>
            </a:r>
            <a:r>
              <a:rPr lang="fr-FR" b="1" dirty="0"/>
              <a:t> semestre :</a:t>
            </a:r>
            <a:r>
              <a:rPr lang="fr-FR" dirty="0"/>
              <a:t> </a:t>
            </a:r>
            <a:r>
              <a:rPr lang="fr-FR" b="1" dirty="0"/>
              <a:t>Physiologie et Physiopathologie digestive</a:t>
            </a:r>
            <a:r>
              <a:rPr lang="fr-FR" dirty="0"/>
              <a:t> (responsable </a:t>
            </a:r>
            <a:r>
              <a:rPr lang="fr-FR" dirty="0" smtClean="0"/>
              <a:t>Johanne LE BIHAN/Philippe MARTEAU , </a:t>
            </a:r>
            <a:r>
              <a:rPr lang="fr-FR" dirty="0"/>
              <a:t>Sorbonne Université). </a:t>
            </a:r>
            <a:r>
              <a:rPr lang="fr-FR" dirty="0" smtClean="0"/>
              <a:t> 60 heures</a:t>
            </a:r>
          </a:p>
          <a:p>
            <a:pPr lvl="0"/>
            <a:r>
              <a:rPr lang="fr-FR" b="1" dirty="0" smtClean="0"/>
              <a:t>2</a:t>
            </a:r>
            <a:r>
              <a:rPr lang="fr-FR" b="1" baseline="30000" dirty="0" smtClean="0"/>
              <a:t>ème</a:t>
            </a:r>
            <a:r>
              <a:rPr lang="fr-FR" b="1" dirty="0" smtClean="0"/>
              <a:t> </a:t>
            </a:r>
            <a:r>
              <a:rPr lang="fr-FR" b="1" dirty="0"/>
              <a:t>semestre :</a:t>
            </a:r>
            <a:r>
              <a:rPr lang="fr-FR" dirty="0"/>
              <a:t> </a:t>
            </a:r>
            <a:r>
              <a:rPr lang="fr-FR" b="1" dirty="0"/>
              <a:t>Physiopathologie Clinique</a:t>
            </a:r>
            <a:r>
              <a:rPr lang="fr-FR" dirty="0"/>
              <a:t> (responsable Emmanuel </a:t>
            </a:r>
            <a:r>
              <a:rPr lang="fr-FR" dirty="0" smtClean="0"/>
              <a:t>LETAVERNIER, </a:t>
            </a:r>
            <a:r>
              <a:rPr lang="fr-FR" dirty="0"/>
              <a:t>Sorbonne Université). </a:t>
            </a:r>
            <a:r>
              <a:rPr lang="fr-FR" dirty="0" smtClean="0"/>
              <a:t>60 </a:t>
            </a:r>
            <a:r>
              <a:rPr lang="fr-FR" dirty="0"/>
              <a:t>heures. </a:t>
            </a:r>
            <a:r>
              <a:rPr lang="fr-FR" dirty="0" smtClean="0"/>
              <a:t>UE généraliste </a:t>
            </a:r>
            <a:r>
              <a:rPr lang="fr-FR" dirty="0"/>
              <a:t>(physiopathologie rénale, cardiovasculaire, neurophysiologie etc...). </a:t>
            </a:r>
            <a:endParaRPr lang="fr-FR" dirty="0" smtClean="0"/>
          </a:p>
          <a:p>
            <a:pPr lvl="0"/>
            <a:endParaRPr lang="fr-FR" dirty="0"/>
          </a:p>
          <a:p>
            <a:pPr marL="0" lvl="0" indent="0">
              <a:buNone/>
            </a:pPr>
            <a:r>
              <a:rPr lang="fr-FR" dirty="0" smtClean="0"/>
              <a:t>3</a:t>
            </a:r>
            <a:r>
              <a:rPr lang="fr-FR" baseline="30000" dirty="0" smtClean="0"/>
              <a:t>ème</a:t>
            </a:r>
            <a:r>
              <a:rPr lang="fr-FR" dirty="0" smtClean="0"/>
              <a:t> </a:t>
            </a:r>
            <a:r>
              <a:rPr lang="fr-FR" dirty="0"/>
              <a:t>année</a:t>
            </a:r>
          </a:p>
          <a:p>
            <a:pPr lvl="0"/>
            <a:r>
              <a:rPr lang="fr-FR" b="1" dirty="0"/>
              <a:t>1</a:t>
            </a:r>
            <a:r>
              <a:rPr lang="fr-FR" b="1" baseline="30000" dirty="0"/>
              <a:t>er</a:t>
            </a:r>
            <a:r>
              <a:rPr lang="fr-FR" b="1" dirty="0"/>
              <a:t> semestre:</a:t>
            </a:r>
            <a:r>
              <a:rPr lang="fr-FR" dirty="0"/>
              <a:t> </a:t>
            </a:r>
            <a:r>
              <a:rPr lang="fr-FR" b="1" dirty="0"/>
              <a:t>Interrelation tube digestif et flore intestinale</a:t>
            </a:r>
            <a:r>
              <a:rPr lang="fr-FR" dirty="0"/>
              <a:t> </a:t>
            </a:r>
            <a:r>
              <a:rPr lang="fr-FR" dirty="0" smtClean="0"/>
              <a:t>( responsable Jean-Pierre </a:t>
            </a:r>
            <a:r>
              <a:rPr lang="fr-FR" dirty="0"/>
              <a:t>GRILL, Sorbonne </a:t>
            </a:r>
            <a:r>
              <a:rPr lang="fr-FR" dirty="0" smtClean="0"/>
              <a:t>Université</a:t>
            </a:r>
            <a:r>
              <a:rPr lang="fr-FR" dirty="0" smtClean="0"/>
              <a:t> avec Nathalie ROLHION, INSERM et Muriel THOMAS, INRAE; et </a:t>
            </a:r>
            <a:r>
              <a:rPr lang="fr-FR" dirty="0" smtClean="0"/>
              <a:t>). 30 </a:t>
            </a:r>
            <a:r>
              <a:rPr lang="fr-FR" dirty="0"/>
              <a:t>heures.  </a:t>
            </a:r>
          </a:p>
          <a:p>
            <a:pPr lvl="0"/>
            <a:r>
              <a:rPr lang="fr-FR" b="1" dirty="0"/>
              <a:t>2</a:t>
            </a:r>
            <a:r>
              <a:rPr lang="fr-FR" b="1" baseline="30000" dirty="0"/>
              <a:t>ème</a:t>
            </a:r>
            <a:r>
              <a:rPr lang="fr-FR" b="1" dirty="0"/>
              <a:t> semestre : </a:t>
            </a:r>
            <a:r>
              <a:rPr lang="fr-FR" dirty="0"/>
              <a:t>2 UE différentes,</a:t>
            </a:r>
            <a:r>
              <a:rPr lang="fr-FR" b="1" dirty="0"/>
              <a:t> en demi-groupe (17/18 étudiants)</a:t>
            </a:r>
            <a:endParaRPr lang="fr-FR" dirty="0"/>
          </a:p>
          <a:p>
            <a:pPr marL="0" indent="0">
              <a:buNone/>
            </a:pPr>
            <a:r>
              <a:rPr lang="fr-FR" b="1" dirty="0" smtClean="0"/>
              <a:t>- De </a:t>
            </a:r>
            <a:r>
              <a:rPr lang="fr-FR" b="1" dirty="0"/>
              <a:t>la génomique à la physiopathologie</a:t>
            </a:r>
            <a:r>
              <a:rPr lang="fr-FR" dirty="0"/>
              <a:t> (responsable Laurent MESNARD, Sorbonne Université). </a:t>
            </a:r>
            <a:r>
              <a:rPr lang="fr-FR" dirty="0" smtClean="0"/>
              <a:t>30 </a:t>
            </a:r>
            <a:r>
              <a:rPr lang="fr-FR" dirty="0"/>
              <a:t>heures. </a:t>
            </a:r>
            <a:r>
              <a:rPr lang="fr-FR" b="1" dirty="0" smtClean="0"/>
              <a:t>ou</a:t>
            </a:r>
            <a:r>
              <a:rPr lang="fr-FR" b="1" dirty="0"/>
              <a:t>:</a:t>
            </a:r>
            <a:endParaRPr lang="fr-FR" dirty="0"/>
          </a:p>
          <a:p>
            <a:pPr marL="0" indent="0">
              <a:buNone/>
            </a:pPr>
            <a:r>
              <a:rPr lang="fr-FR" b="1" dirty="0" smtClean="0"/>
              <a:t>- Physiopathologie </a:t>
            </a:r>
            <a:r>
              <a:rPr lang="fr-FR" b="1" dirty="0"/>
              <a:t>neuromusculaire</a:t>
            </a:r>
            <a:r>
              <a:rPr lang="fr-FR" dirty="0"/>
              <a:t> (responsable Guillaume BASSEZ, Sorbonne Université). </a:t>
            </a:r>
            <a:r>
              <a:rPr lang="fr-FR" dirty="0" smtClean="0"/>
              <a:t>30 </a:t>
            </a:r>
            <a:r>
              <a:rPr lang="fr-FR" dirty="0"/>
              <a:t>heures. </a:t>
            </a:r>
          </a:p>
        </p:txBody>
      </p:sp>
    </p:spTree>
    <p:extLst>
      <p:ext uri="{BB962C8B-B14F-4D97-AF65-F5344CB8AC3E}">
        <p14:creationId xmlns:p14="http://schemas.microsoft.com/office/powerpoint/2010/main" val="3282787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UE « Physiologie et Physiopathologie digestive » DFGSM2</a:t>
            </a:r>
            <a:endParaRPr lang="fr-FR" dirty="0"/>
          </a:p>
        </p:txBody>
      </p:sp>
      <p:sp>
        <p:nvSpPr>
          <p:cNvPr id="3" name="Espace réservé du contenu 2"/>
          <p:cNvSpPr>
            <a:spLocks noGrp="1"/>
          </p:cNvSpPr>
          <p:nvPr>
            <p:ph idx="1"/>
          </p:nvPr>
        </p:nvSpPr>
        <p:spPr/>
        <p:txBody>
          <a:bodyPr>
            <a:normAutofit/>
          </a:bodyPr>
          <a:lstStyle/>
          <a:p>
            <a:pPr marL="0" indent="0">
              <a:buNone/>
            </a:pPr>
            <a:r>
              <a:rPr lang="fr-FR" sz="1400" b="1" dirty="0" smtClean="0"/>
              <a:t>Responsable</a:t>
            </a:r>
            <a:r>
              <a:rPr lang="fr-FR" sz="1400" b="1" dirty="0"/>
              <a:t>: </a:t>
            </a:r>
            <a:r>
              <a:rPr lang="fr-FR" sz="1400" b="1" dirty="0" smtClean="0"/>
              <a:t>Johanne LEBIHAN (Sorbonne </a:t>
            </a:r>
            <a:r>
              <a:rPr lang="fr-FR" sz="1400" b="1" dirty="0"/>
              <a:t>Université)</a:t>
            </a:r>
            <a:r>
              <a:rPr lang="fr-FR" sz="1400" dirty="0"/>
              <a:t> </a:t>
            </a:r>
            <a:r>
              <a:rPr lang="fr-FR" sz="1400" dirty="0" smtClean="0"/>
              <a:t>/Philippe MARTEAU (Sorbonne Université</a:t>
            </a:r>
            <a:endParaRPr lang="fr-FR" sz="1400" dirty="0"/>
          </a:p>
          <a:p>
            <a:pPr marL="0" indent="0">
              <a:buNone/>
            </a:pPr>
            <a:r>
              <a:rPr lang="fr-FR" sz="1400" dirty="0">
                <a:solidFill>
                  <a:schemeClr val="accent1">
                    <a:lumMod val="75000"/>
                  </a:schemeClr>
                </a:solidFill>
              </a:rPr>
              <a:t>johanne.lebihan@aphp.fr</a:t>
            </a:r>
            <a:r>
              <a:rPr lang="fr-FR" sz="1400" b="1" dirty="0">
                <a:solidFill>
                  <a:schemeClr val="accent1">
                    <a:lumMod val="75000"/>
                  </a:schemeClr>
                </a:solidFill>
              </a:rPr>
              <a:t> </a:t>
            </a:r>
            <a:endParaRPr lang="fr-FR" sz="1400" b="1" dirty="0" smtClean="0">
              <a:solidFill>
                <a:schemeClr val="accent1">
                  <a:lumMod val="75000"/>
                </a:schemeClr>
              </a:solidFill>
            </a:endParaRPr>
          </a:p>
          <a:p>
            <a:pPr marL="0" indent="0">
              <a:buNone/>
            </a:pPr>
            <a:r>
              <a:rPr lang="fr-FR" sz="1400" u="sng" dirty="0" smtClean="0">
                <a:solidFill>
                  <a:schemeClr val="tx1">
                    <a:lumMod val="95000"/>
                    <a:lumOff val="5000"/>
                  </a:schemeClr>
                </a:solidFill>
                <a:ea typeface="Arial" panose="020B0604020202020204" pitchFamily="34" charset="0"/>
                <a:cs typeface="Times New Roman" panose="02020603050405020304" pitchFamily="18" charset="0"/>
              </a:rPr>
              <a:t>DATES :</a:t>
            </a:r>
            <a:r>
              <a:rPr lang="fr-FR" sz="1400" dirty="0" smtClean="0">
                <a:solidFill>
                  <a:schemeClr val="tx1">
                    <a:lumMod val="95000"/>
                    <a:lumOff val="5000"/>
                  </a:schemeClr>
                </a:solidFill>
                <a:ea typeface="Arial" panose="020B0604020202020204" pitchFamily="34" charset="0"/>
                <a:cs typeface="Times New Roman" panose="02020603050405020304" pitchFamily="18" charset="0"/>
              </a:rPr>
              <a:t> 1</a:t>
            </a:r>
            <a:r>
              <a:rPr lang="fr-FR" sz="1400" baseline="30000" dirty="0" smtClean="0">
                <a:solidFill>
                  <a:schemeClr val="tx1">
                    <a:lumMod val="95000"/>
                    <a:lumOff val="5000"/>
                  </a:schemeClr>
                </a:solidFill>
                <a:ea typeface="Arial" panose="020B0604020202020204" pitchFamily="34" charset="0"/>
                <a:cs typeface="Times New Roman" panose="02020603050405020304" pitchFamily="18" charset="0"/>
              </a:rPr>
              <a:t>er</a:t>
            </a:r>
            <a:r>
              <a:rPr lang="fr-FR" sz="1400" dirty="0" smtClean="0">
                <a:solidFill>
                  <a:schemeClr val="tx1">
                    <a:lumMod val="95000"/>
                    <a:lumOff val="5000"/>
                  </a:schemeClr>
                </a:solidFill>
                <a:ea typeface="Arial" panose="020B0604020202020204" pitchFamily="34" charset="0"/>
                <a:cs typeface="Times New Roman" panose="02020603050405020304" pitchFamily="18" charset="0"/>
              </a:rPr>
              <a:t>  semestre</a:t>
            </a:r>
            <a:endParaRPr lang="fr-FR" sz="1400" dirty="0" smtClean="0">
              <a:solidFill>
                <a:schemeClr val="tx1">
                  <a:lumMod val="95000"/>
                  <a:lumOff val="5000"/>
                </a:schemeClr>
              </a:solidFill>
              <a:ea typeface="Calibri" panose="020F0502020204030204" pitchFamily="34" charset="0"/>
              <a:cs typeface="Times New Roman" panose="02020603050405020304" pitchFamily="18" charset="0"/>
            </a:endParaRPr>
          </a:p>
          <a:p>
            <a:pPr marL="0" indent="0">
              <a:buNone/>
            </a:pPr>
            <a:endParaRPr lang="fr-FR" sz="1400" dirty="0">
              <a:solidFill>
                <a:schemeClr val="accent1">
                  <a:lumMod val="75000"/>
                </a:schemeClr>
              </a:solidFill>
            </a:endParaRPr>
          </a:p>
          <a:p>
            <a:pPr marL="0" indent="0">
              <a:buNone/>
            </a:pPr>
            <a:endParaRPr lang="fr-FR" dirty="0" smtClean="0"/>
          </a:p>
          <a:p>
            <a:pPr marL="0" indent="0">
              <a:buNone/>
            </a:pPr>
            <a:endParaRPr lang="fr-FR" dirty="0"/>
          </a:p>
          <a:p>
            <a:pPr marL="0" indent="0">
              <a:buNone/>
            </a:pPr>
            <a:endParaRPr lang="fr-FR" dirty="0"/>
          </a:p>
        </p:txBody>
      </p:sp>
      <p:pic>
        <p:nvPicPr>
          <p:cNvPr id="4" name="Image 3"/>
          <p:cNvPicPr>
            <a:picLocks noChangeAspect="1"/>
          </p:cNvPicPr>
          <p:nvPr/>
        </p:nvPicPr>
        <p:blipFill rotWithShape="1">
          <a:blip r:embed="rId2"/>
          <a:srcRect l="4658" t="27794" r="21837" b="13675"/>
          <a:stretch/>
        </p:blipFill>
        <p:spPr>
          <a:xfrm>
            <a:off x="507767" y="2968259"/>
            <a:ext cx="5596049" cy="2785086"/>
          </a:xfrm>
          <a:prstGeom prst="rect">
            <a:avLst/>
          </a:prstGeom>
        </p:spPr>
      </p:pic>
      <p:pic>
        <p:nvPicPr>
          <p:cNvPr id="5" name="Image 4"/>
          <p:cNvPicPr>
            <a:picLocks noChangeAspect="1"/>
          </p:cNvPicPr>
          <p:nvPr/>
        </p:nvPicPr>
        <p:blipFill rotWithShape="1">
          <a:blip r:embed="rId3"/>
          <a:srcRect l="4402" t="27863" r="22649" b="7248"/>
          <a:stretch/>
        </p:blipFill>
        <p:spPr>
          <a:xfrm>
            <a:off x="6344139" y="2968259"/>
            <a:ext cx="5081953" cy="2825292"/>
          </a:xfrm>
          <a:prstGeom prst="rect">
            <a:avLst/>
          </a:prstGeom>
        </p:spPr>
      </p:pic>
      <p:sp>
        <p:nvSpPr>
          <p:cNvPr id="6" name="ZoneTexte 5"/>
          <p:cNvSpPr txBox="1"/>
          <p:nvPr/>
        </p:nvSpPr>
        <p:spPr>
          <a:xfrm>
            <a:off x="2649415" y="2555631"/>
            <a:ext cx="2454031" cy="369332"/>
          </a:xfrm>
          <a:prstGeom prst="rect">
            <a:avLst/>
          </a:prstGeom>
          <a:noFill/>
        </p:spPr>
        <p:txBody>
          <a:bodyPr wrap="square" rtlCol="0">
            <a:spAutoFit/>
          </a:bodyPr>
          <a:lstStyle/>
          <a:p>
            <a:r>
              <a:rPr lang="fr-FR" dirty="0" smtClean="0"/>
              <a:t>Semaine 1: cours</a:t>
            </a:r>
            <a:endParaRPr lang="fr-FR" dirty="0"/>
          </a:p>
        </p:txBody>
      </p:sp>
      <p:sp>
        <p:nvSpPr>
          <p:cNvPr id="7" name="ZoneTexte 6"/>
          <p:cNvSpPr txBox="1"/>
          <p:nvPr/>
        </p:nvSpPr>
        <p:spPr>
          <a:xfrm>
            <a:off x="7791938" y="2555631"/>
            <a:ext cx="3329354" cy="369332"/>
          </a:xfrm>
          <a:prstGeom prst="rect">
            <a:avLst/>
          </a:prstGeom>
          <a:noFill/>
        </p:spPr>
        <p:txBody>
          <a:bodyPr wrap="square" rtlCol="0">
            <a:spAutoFit/>
          </a:bodyPr>
          <a:lstStyle/>
          <a:p>
            <a:r>
              <a:rPr lang="fr-FR" dirty="0" smtClean="0"/>
              <a:t>Semaine 2: TD et tables rondes</a:t>
            </a:r>
            <a:endParaRPr lang="fr-FR" dirty="0"/>
          </a:p>
        </p:txBody>
      </p:sp>
      <p:sp>
        <p:nvSpPr>
          <p:cNvPr id="8" name="Rectangle 7"/>
          <p:cNvSpPr/>
          <p:nvPr/>
        </p:nvSpPr>
        <p:spPr>
          <a:xfrm>
            <a:off x="507767" y="5910251"/>
            <a:ext cx="6096000" cy="803297"/>
          </a:xfrm>
          <a:prstGeom prst="rect">
            <a:avLst/>
          </a:prstGeom>
        </p:spPr>
        <p:txBody>
          <a:bodyPr>
            <a:spAutoFit/>
          </a:bodyPr>
          <a:lstStyle/>
          <a:p>
            <a:pPr algn="just">
              <a:lnSpc>
                <a:spcPct val="115000"/>
              </a:lnSpc>
            </a:pPr>
            <a:r>
              <a:rPr lang="fr-FR" sz="1400" u="sng" dirty="0">
                <a:ea typeface="Times New Roman" panose="02020603050405020304" pitchFamily="18" charset="0"/>
                <a:cs typeface="Times New Roman" panose="02020603050405020304" pitchFamily="18" charset="0"/>
              </a:rPr>
              <a:t>VOLUME HORAIRE (y compris travail personnel) : 60 heures </a:t>
            </a:r>
            <a:endParaRPr lang="fr-FR" sz="1400" dirty="0">
              <a:ea typeface="Calibri" panose="020F0502020204030204" pitchFamily="34" charset="0"/>
              <a:cs typeface="Times New Roman" panose="02020603050405020304" pitchFamily="18" charset="0"/>
            </a:endParaRPr>
          </a:p>
          <a:p>
            <a:pPr>
              <a:lnSpc>
                <a:spcPct val="115000"/>
              </a:lnSpc>
            </a:pPr>
            <a:r>
              <a:rPr lang="fr-FR" sz="1400" b="1" dirty="0" smtClean="0">
                <a:ea typeface="Arial" panose="020B0604020202020204" pitchFamily="34" charset="0"/>
                <a:cs typeface="Times New Roman" panose="02020603050405020304" pitchFamily="18" charset="0"/>
              </a:rPr>
              <a:t> </a:t>
            </a:r>
            <a:endParaRPr lang="fr-FR" sz="1400" dirty="0" smtClean="0">
              <a:effectLst/>
              <a:ea typeface="Calibri" panose="020F0502020204030204" pitchFamily="34" charset="0"/>
              <a:cs typeface="Times New Roman" panose="02020603050405020304" pitchFamily="18" charset="0"/>
            </a:endParaRPr>
          </a:p>
          <a:p>
            <a:r>
              <a:rPr lang="fr-FR" sz="1400" dirty="0" smtClean="0"/>
              <a:t>Evaluation: Examen écrit</a:t>
            </a:r>
            <a:endParaRPr lang="fr-FR" sz="1400" dirty="0"/>
          </a:p>
        </p:txBody>
      </p:sp>
    </p:spTree>
    <p:extLst>
      <p:ext uri="{BB962C8B-B14F-4D97-AF65-F5344CB8AC3E}">
        <p14:creationId xmlns:p14="http://schemas.microsoft.com/office/powerpoint/2010/main" val="3787492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849924" y="33777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dirty="0" smtClean="0"/>
              <a:t>UE « Physiologie et Physiopathologie clinique » DFGSM2</a:t>
            </a:r>
            <a:endParaRPr lang="fr-FR" dirty="0"/>
          </a:p>
        </p:txBody>
      </p:sp>
      <p:sp>
        <p:nvSpPr>
          <p:cNvPr id="7" name="Rectangle 6"/>
          <p:cNvSpPr/>
          <p:nvPr/>
        </p:nvSpPr>
        <p:spPr>
          <a:xfrm>
            <a:off x="8028358" y="1594340"/>
            <a:ext cx="3628291" cy="5419176"/>
          </a:xfrm>
          <a:prstGeom prst="rect">
            <a:avLst/>
          </a:prstGeom>
        </p:spPr>
        <p:txBody>
          <a:bodyPr wrap="square">
            <a:spAutoFit/>
          </a:bodyPr>
          <a:lstStyle/>
          <a:p>
            <a:pPr>
              <a:lnSpc>
                <a:spcPct val="115000"/>
              </a:lnSpc>
              <a:spcAft>
                <a:spcPts val="0"/>
              </a:spcAft>
            </a:pPr>
            <a:r>
              <a:rPr lang="fr-FR" sz="1400" b="1" dirty="0" smtClean="0">
                <a:effectLst/>
                <a:latin typeface="Calibri" panose="020F0502020204030204" pitchFamily="34" charset="0"/>
                <a:ea typeface="Times New Roman" panose="02020603050405020304" pitchFamily="18" charset="0"/>
                <a:cs typeface="Times New Roman" panose="02020603050405020304" pitchFamily="18" charset="0"/>
              </a:rPr>
              <a:t> </a:t>
            </a:r>
            <a:r>
              <a:rPr lang="fr-FR" sz="1200" u="none" strike="noStrike" dirty="0" smtClean="0">
                <a:effectLst/>
                <a:latin typeface="Calibri" panose="020F0502020204030204" pitchFamily="34" charset="0"/>
                <a:ea typeface="Times New Roman" panose="02020603050405020304" pitchFamily="18" charset="0"/>
                <a:cs typeface="Times New Roman" panose="02020603050405020304" pitchFamily="18" charset="0"/>
              </a:rPr>
              <a:t> Exemples de cours:</a:t>
            </a:r>
            <a:endParaRPr lang="fr-F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fr-FR" sz="1200" i="1" dirty="0" smtClean="0">
                <a:effectLst/>
                <a:latin typeface="Calibri" panose="020F0502020204030204" pitchFamily="34" charset="0"/>
                <a:ea typeface="Times New Roman" panose="02020603050405020304" pitchFamily="18" charset="0"/>
                <a:cs typeface="Times New Roman" panose="02020603050405020304" pitchFamily="18" charset="0"/>
              </a:rPr>
              <a:t>Hyper et hypokaliémie (Camille Saint-Jacques)</a:t>
            </a:r>
            <a:endParaRPr lang="fr-F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fr-FR" sz="1200" i="1" dirty="0" smtClean="0">
                <a:effectLst/>
                <a:latin typeface="Calibri" panose="020F0502020204030204" pitchFamily="34" charset="0"/>
                <a:ea typeface="Times New Roman" panose="02020603050405020304" pitchFamily="18" charset="0"/>
                <a:cs typeface="Times New Roman" panose="02020603050405020304" pitchFamily="18" charset="0"/>
              </a:rPr>
              <a:t>Articulation inflammatoire (Jérémie </a:t>
            </a:r>
            <a:r>
              <a:rPr lang="fr-FR" sz="1200" i="1" dirty="0" err="1" smtClean="0">
                <a:effectLst/>
                <a:latin typeface="Calibri" panose="020F0502020204030204" pitchFamily="34" charset="0"/>
                <a:ea typeface="Times New Roman" panose="02020603050405020304" pitchFamily="18" charset="0"/>
                <a:cs typeface="Times New Roman" panose="02020603050405020304" pitchFamily="18" charset="0"/>
              </a:rPr>
              <a:t>Sellam</a:t>
            </a:r>
            <a:r>
              <a:rPr lang="fr-FR" sz="1200" i="1" dirty="0" smtClean="0">
                <a:effectLst/>
                <a:latin typeface="Calibri" panose="020F0502020204030204" pitchFamily="34" charset="0"/>
                <a:ea typeface="Times New Roman" panose="02020603050405020304" pitchFamily="18" charset="0"/>
                <a:cs typeface="Times New Roman" panose="02020603050405020304" pitchFamily="18" charset="0"/>
              </a:rPr>
              <a:t>)</a:t>
            </a:r>
            <a:endParaRPr lang="fr-F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fr-FR" sz="1200" i="1" dirty="0" smtClean="0">
                <a:effectLst/>
                <a:latin typeface="Calibri" panose="020F0502020204030204" pitchFamily="34" charset="0"/>
                <a:ea typeface="Times New Roman" panose="02020603050405020304" pitchFamily="18" charset="0"/>
                <a:cs typeface="Times New Roman" panose="02020603050405020304" pitchFamily="18" charset="0"/>
              </a:rPr>
              <a:t>Hyperglycémie (JP </a:t>
            </a:r>
            <a:r>
              <a:rPr lang="fr-FR" sz="1200" i="1" dirty="0" err="1" smtClean="0">
                <a:effectLst/>
                <a:latin typeface="Calibri" panose="020F0502020204030204" pitchFamily="34" charset="0"/>
                <a:ea typeface="Times New Roman" panose="02020603050405020304" pitchFamily="18" charset="0"/>
                <a:cs typeface="Times New Roman" panose="02020603050405020304" pitchFamily="18" charset="0"/>
              </a:rPr>
              <a:t>Riveline</a:t>
            </a:r>
            <a:r>
              <a:rPr lang="fr-FR" sz="1200" i="1" dirty="0" smtClean="0">
                <a:effectLst/>
                <a:latin typeface="Calibri" panose="020F0502020204030204" pitchFamily="34" charset="0"/>
                <a:ea typeface="Times New Roman" panose="02020603050405020304" pitchFamily="18" charset="0"/>
                <a:cs typeface="Times New Roman" panose="02020603050405020304" pitchFamily="18" charset="0"/>
              </a:rPr>
              <a:t>)</a:t>
            </a:r>
            <a:endParaRPr lang="fr-F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fr-FR" sz="1200" i="1" dirty="0" smtClean="0">
                <a:effectLst/>
                <a:latin typeface="Calibri" panose="020F0502020204030204" pitchFamily="34" charset="0"/>
                <a:ea typeface="Times New Roman" panose="02020603050405020304" pitchFamily="18" charset="0"/>
                <a:cs typeface="Times New Roman" panose="02020603050405020304" pitchFamily="18" charset="0"/>
              </a:rPr>
              <a:t>Lithiase rénale (E </a:t>
            </a:r>
            <a:r>
              <a:rPr lang="fr-FR" sz="1200" i="1" dirty="0" err="1" smtClean="0">
                <a:effectLst/>
                <a:latin typeface="Calibri" panose="020F0502020204030204" pitchFamily="34" charset="0"/>
                <a:ea typeface="Times New Roman" panose="02020603050405020304" pitchFamily="18" charset="0"/>
                <a:cs typeface="Times New Roman" panose="02020603050405020304" pitchFamily="18" charset="0"/>
              </a:rPr>
              <a:t>Letavernier</a:t>
            </a:r>
            <a:r>
              <a:rPr lang="fr-FR" sz="1200" i="1" dirty="0" smtClean="0">
                <a:effectLst/>
                <a:latin typeface="Calibri" panose="020F0502020204030204" pitchFamily="34" charset="0"/>
                <a:ea typeface="Times New Roman" panose="02020603050405020304" pitchFamily="18" charset="0"/>
                <a:cs typeface="Times New Roman" panose="02020603050405020304" pitchFamily="18" charset="0"/>
              </a:rPr>
              <a:t>)</a:t>
            </a:r>
            <a:endParaRPr lang="fr-F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fr-FR" sz="1200" i="1" dirty="0" smtClean="0">
                <a:effectLst/>
                <a:latin typeface="Calibri" panose="020F0502020204030204" pitchFamily="34" charset="0"/>
                <a:ea typeface="Times New Roman" panose="02020603050405020304" pitchFamily="18" charset="0"/>
                <a:cs typeface="Times New Roman" panose="02020603050405020304" pitchFamily="18" charset="0"/>
              </a:rPr>
              <a:t>Palpitations (A. Cohen et </a:t>
            </a:r>
            <a:r>
              <a:rPr lang="fr-FR" sz="1200" i="1" dirty="0" err="1" smtClean="0">
                <a:effectLst/>
                <a:latin typeface="Calibri" panose="020F0502020204030204" pitchFamily="34" charset="0"/>
                <a:ea typeface="Times New Roman" panose="02020603050405020304" pitchFamily="18" charset="0"/>
                <a:cs typeface="Times New Roman" panose="02020603050405020304" pitchFamily="18" charset="0"/>
              </a:rPr>
              <a:t>coll</a:t>
            </a:r>
            <a:r>
              <a:rPr lang="fr-FR" sz="1200" i="1" dirty="0" smtClean="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fr-FR" sz="1200" i="1" dirty="0" smtClean="0">
                <a:effectLst/>
                <a:latin typeface="Calibri" panose="020F0502020204030204" pitchFamily="34" charset="0"/>
                <a:ea typeface="Times New Roman" panose="02020603050405020304" pitchFamily="18" charset="0"/>
                <a:cs typeface="Times New Roman" panose="02020603050405020304" pitchFamily="18" charset="0"/>
              </a:rPr>
              <a:t>Dyspnée (C. </a:t>
            </a:r>
            <a:r>
              <a:rPr lang="fr-FR" sz="1200" i="1" dirty="0" err="1" smtClean="0">
                <a:effectLst/>
                <a:latin typeface="Calibri" panose="020F0502020204030204" pitchFamily="34" charset="0"/>
                <a:ea typeface="Times New Roman" panose="02020603050405020304" pitchFamily="18" charset="0"/>
                <a:cs typeface="Times New Roman" panose="02020603050405020304" pitchFamily="18" charset="0"/>
              </a:rPr>
              <a:t>Straus</a:t>
            </a:r>
            <a:r>
              <a:rPr lang="fr-FR" sz="1200" i="1" dirty="0" smtClean="0">
                <a:effectLst/>
                <a:latin typeface="Calibri" panose="020F0502020204030204" pitchFamily="34" charset="0"/>
                <a:ea typeface="Times New Roman" panose="02020603050405020304" pitchFamily="18" charset="0"/>
                <a:cs typeface="Times New Roman" panose="02020603050405020304" pitchFamily="18" charset="0"/>
              </a:rPr>
              <a:t> et PA </a:t>
            </a:r>
            <a:r>
              <a:rPr lang="fr-FR" sz="1200" i="1" dirty="0" err="1" smtClean="0">
                <a:effectLst/>
                <a:latin typeface="Calibri" panose="020F0502020204030204" pitchFamily="34" charset="0"/>
                <a:ea typeface="Times New Roman" panose="02020603050405020304" pitchFamily="18" charset="0"/>
                <a:cs typeface="Times New Roman" panose="02020603050405020304" pitchFamily="18" charset="0"/>
              </a:rPr>
              <a:t>Laveneziana</a:t>
            </a:r>
            <a:r>
              <a:rPr lang="fr-FR" sz="1200" i="1" dirty="0" smtClean="0">
                <a:effectLst/>
                <a:latin typeface="Calibri" panose="020F0502020204030204" pitchFamily="34" charset="0"/>
                <a:ea typeface="Times New Roman" panose="02020603050405020304" pitchFamily="18" charset="0"/>
                <a:cs typeface="Times New Roman" panose="02020603050405020304" pitchFamily="18" charset="0"/>
              </a:rPr>
              <a:t>)</a:t>
            </a:r>
            <a:endParaRPr lang="fr-F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fr-FR" sz="1200" i="1" dirty="0" smtClean="0">
                <a:effectLst/>
                <a:latin typeface="Calibri" panose="020F0502020204030204" pitchFamily="34" charset="0"/>
                <a:ea typeface="Times New Roman" panose="02020603050405020304" pitchFamily="18" charset="0"/>
                <a:cs typeface="Times New Roman" panose="02020603050405020304" pitchFamily="18" charset="0"/>
              </a:rPr>
              <a:t>Hypercholestérolémie (P. </a:t>
            </a:r>
            <a:r>
              <a:rPr lang="fr-FR" sz="1200" i="1" dirty="0" err="1" smtClean="0">
                <a:effectLst/>
                <a:latin typeface="Calibri" panose="020F0502020204030204" pitchFamily="34" charset="0"/>
                <a:ea typeface="Times New Roman" panose="02020603050405020304" pitchFamily="18" charset="0"/>
                <a:cs typeface="Times New Roman" panose="02020603050405020304" pitchFamily="18" charset="0"/>
              </a:rPr>
              <a:t>Benlian</a:t>
            </a:r>
            <a:r>
              <a:rPr lang="fr-FR" sz="1200" i="1" dirty="0" smtClean="0">
                <a:effectLst/>
                <a:latin typeface="Calibri" panose="020F0502020204030204" pitchFamily="34" charset="0"/>
                <a:ea typeface="Times New Roman" panose="02020603050405020304" pitchFamily="18" charset="0"/>
                <a:cs typeface="Times New Roman" panose="02020603050405020304" pitchFamily="18" charset="0"/>
              </a:rPr>
              <a:t>)</a:t>
            </a:r>
            <a:endParaRPr lang="fr-F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fr-FR" sz="1200" i="1" dirty="0" smtClean="0">
                <a:effectLst/>
                <a:latin typeface="Calibri" panose="020F0502020204030204" pitchFamily="34" charset="0"/>
                <a:ea typeface="Times New Roman" panose="02020603050405020304" pitchFamily="18" charset="0"/>
                <a:cs typeface="Times New Roman" panose="02020603050405020304" pitchFamily="18" charset="0"/>
              </a:rPr>
              <a:t>Hyponatrémie (E. </a:t>
            </a:r>
            <a:r>
              <a:rPr lang="fr-FR" sz="1200" i="1" dirty="0" err="1" smtClean="0">
                <a:effectLst/>
                <a:latin typeface="Calibri" panose="020F0502020204030204" pitchFamily="34" charset="0"/>
                <a:ea typeface="Times New Roman" panose="02020603050405020304" pitchFamily="18" charset="0"/>
                <a:cs typeface="Times New Roman" panose="02020603050405020304" pitchFamily="18" charset="0"/>
              </a:rPr>
              <a:t>Letavernier</a:t>
            </a:r>
            <a:r>
              <a:rPr lang="fr-FR" sz="1200" i="1" dirty="0" smtClean="0">
                <a:effectLst/>
                <a:latin typeface="Calibri" panose="020F0502020204030204" pitchFamily="34" charset="0"/>
                <a:ea typeface="Times New Roman" panose="02020603050405020304" pitchFamily="18" charset="0"/>
                <a:cs typeface="Times New Roman" panose="02020603050405020304" pitchFamily="18" charset="0"/>
              </a:rPr>
              <a:t>)</a:t>
            </a:r>
            <a:endParaRPr lang="fr-F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fr-FR" sz="1200" i="1" dirty="0" smtClean="0">
                <a:effectLst/>
                <a:latin typeface="Calibri" panose="020F0502020204030204" pitchFamily="34" charset="0"/>
                <a:ea typeface="Times New Roman" panose="02020603050405020304" pitchFamily="18" charset="0"/>
                <a:cs typeface="Times New Roman" panose="02020603050405020304" pitchFamily="18" charset="0"/>
              </a:rPr>
              <a:t>Convulsions (G. </a:t>
            </a:r>
            <a:r>
              <a:rPr lang="fr-FR" sz="1200" i="1" dirty="0" err="1" smtClean="0">
                <a:effectLst/>
                <a:latin typeface="Calibri" panose="020F0502020204030204" pitchFamily="34" charset="0"/>
                <a:ea typeface="Times New Roman" panose="02020603050405020304" pitchFamily="18" charset="0"/>
                <a:cs typeface="Times New Roman" panose="02020603050405020304" pitchFamily="18" charset="0"/>
              </a:rPr>
              <a:t>Huberfeld</a:t>
            </a:r>
            <a:r>
              <a:rPr lang="fr-FR" sz="1200" i="1" dirty="0" smtClean="0">
                <a:effectLst/>
                <a:latin typeface="Calibri" panose="020F0502020204030204" pitchFamily="34" charset="0"/>
                <a:ea typeface="Times New Roman" panose="02020603050405020304" pitchFamily="18" charset="0"/>
                <a:cs typeface="Times New Roman" panose="02020603050405020304" pitchFamily="18" charset="0"/>
              </a:rPr>
              <a:t>)</a:t>
            </a:r>
            <a:endParaRPr lang="fr-F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fr-FR" sz="1200" i="1" dirty="0" smtClean="0">
                <a:effectLst/>
                <a:latin typeface="Calibri" panose="020F0502020204030204" pitchFamily="34" charset="0"/>
                <a:ea typeface="Times New Roman" panose="02020603050405020304" pitchFamily="18" charset="0"/>
                <a:cs typeface="Times New Roman" panose="02020603050405020304" pitchFamily="18" charset="0"/>
              </a:rPr>
              <a:t>Œdèmes (JJ Boffa)</a:t>
            </a:r>
            <a:endParaRPr lang="fr-F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fr-FR" sz="1200" i="1" dirty="0" smtClean="0">
                <a:effectLst/>
                <a:latin typeface="Calibri" panose="020F0502020204030204" pitchFamily="34" charset="0"/>
                <a:ea typeface="Times New Roman" panose="02020603050405020304" pitchFamily="18" charset="0"/>
                <a:cs typeface="Times New Roman" panose="02020603050405020304" pitchFamily="18" charset="0"/>
              </a:rPr>
              <a:t>Aménorrhée (N. </a:t>
            </a:r>
            <a:r>
              <a:rPr lang="fr-FR" sz="1200" i="1" dirty="0" err="1" smtClean="0">
                <a:effectLst/>
                <a:latin typeface="Calibri" panose="020F0502020204030204" pitchFamily="34" charset="0"/>
                <a:ea typeface="Times New Roman" panose="02020603050405020304" pitchFamily="18" charset="0"/>
                <a:cs typeface="Times New Roman" panose="02020603050405020304" pitchFamily="18" charset="0"/>
              </a:rPr>
              <a:t>Bourcigaux</a:t>
            </a:r>
            <a:r>
              <a:rPr lang="fr-FR" sz="1200" i="1" dirty="0" smtClean="0">
                <a:effectLst/>
                <a:latin typeface="Calibri" panose="020F0502020204030204" pitchFamily="34" charset="0"/>
                <a:ea typeface="Times New Roman" panose="02020603050405020304" pitchFamily="18" charset="0"/>
                <a:cs typeface="Times New Roman" panose="02020603050405020304" pitchFamily="18" charset="0"/>
              </a:rPr>
              <a:t>)</a:t>
            </a:r>
            <a:endParaRPr lang="fr-F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fr-FR" sz="1200" i="1" dirty="0" smtClean="0">
                <a:effectLst/>
                <a:latin typeface="Calibri" panose="020F0502020204030204" pitchFamily="34" charset="0"/>
                <a:ea typeface="Times New Roman" panose="02020603050405020304" pitchFamily="18" charset="0"/>
                <a:cs typeface="Times New Roman" panose="02020603050405020304" pitchFamily="18" charset="0"/>
              </a:rPr>
              <a:t>Hypertension artérielle (JC </a:t>
            </a:r>
            <a:r>
              <a:rPr lang="fr-FR" sz="1200" i="1" dirty="0" err="1" smtClean="0">
                <a:effectLst/>
                <a:latin typeface="Calibri" panose="020F0502020204030204" pitchFamily="34" charset="0"/>
                <a:ea typeface="Times New Roman" panose="02020603050405020304" pitchFamily="18" charset="0"/>
                <a:cs typeface="Times New Roman" panose="02020603050405020304" pitchFamily="18" charset="0"/>
              </a:rPr>
              <a:t>Dussaule</a:t>
            </a:r>
            <a:r>
              <a:rPr lang="fr-FR" sz="1200" i="1" dirty="0" smtClean="0">
                <a:effectLst/>
                <a:latin typeface="Calibri" panose="020F0502020204030204" pitchFamily="34" charset="0"/>
                <a:ea typeface="Times New Roman" panose="02020603050405020304" pitchFamily="18" charset="0"/>
                <a:cs typeface="Times New Roman" panose="02020603050405020304" pitchFamily="18" charset="0"/>
              </a:rPr>
              <a:t>)</a:t>
            </a:r>
            <a:endParaRPr lang="fr-F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fr-FR" sz="1200" i="1" dirty="0" smtClean="0">
                <a:effectLst/>
                <a:latin typeface="Calibri" panose="020F0502020204030204" pitchFamily="34" charset="0"/>
                <a:ea typeface="Times New Roman" panose="02020603050405020304" pitchFamily="18" charset="0"/>
                <a:cs typeface="Times New Roman" panose="02020603050405020304" pitchFamily="18" charset="0"/>
              </a:rPr>
              <a:t>Tremblements (E </a:t>
            </a:r>
            <a:r>
              <a:rPr lang="fr-FR" sz="1200" i="1" dirty="0" err="1" smtClean="0">
                <a:effectLst/>
                <a:latin typeface="Calibri" panose="020F0502020204030204" pitchFamily="34" charset="0"/>
                <a:ea typeface="Times New Roman" panose="02020603050405020304" pitchFamily="18" charset="0"/>
                <a:cs typeface="Times New Roman" panose="02020603050405020304" pitchFamily="18" charset="0"/>
              </a:rPr>
              <a:t>Apartis</a:t>
            </a:r>
            <a:r>
              <a:rPr lang="fr-FR" sz="1200" i="1" dirty="0" smtClean="0">
                <a:effectLst/>
                <a:latin typeface="Calibri" panose="020F0502020204030204" pitchFamily="34" charset="0"/>
                <a:ea typeface="Times New Roman" panose="02020603050405020304" pitchFamily="18" charset="0"/>
                <a:cs typeface="Times New Roman" panose="02020603050405020304" pitchFamily="18" charset="0"/>
              </a:rPr>
              <a:t>)</a:t>
            </a:r>
            <a:endParaRPr lang="fr-F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fr-FR" sz="1200" i="1" dirty="0" smtClean="0">
                <a:effectLst/>
                <a:latin typeface="Calibri" panose="020F0502020204030204" pitchFamily="34" charset="0"/>
                <a:ea typeface="Times New Roman" panose="02020603050405020304" pitchFamily="18" charset="0"/>
                <a:cs typeface="Times New Roman" panose="02020603050405020304" pitchFamily="18" charset="0"/>
              </a:rPr>
              <a:t>Purpura (H </a:t>
            </a:r>
            <a:r>
              <a:rPr lang="fr-FR" sz="1200" i="1" dirty="0" err="1" smtClean="0">
                <a:effectLst/>
                <a:latin typeface="Calibri" panose="020F0502020204030204" pitchFamily="34" charset="0"/>
                <a:ea typeface="Times New Roman" panose="02020603050405020304" pitchFamily="18" charset="0"/>
                <a:cs typeface="Times New Roman" panose="02020603050405020304" pitchFamily="18" charset="0"/>
              </a:rPr>
              <a:t>Colboc</a:t>
            </a:r>
            <a:r>
              <a:rPr lang="fr-FR" sz="1200" i="1" dirty="0" smtClean="0">
                <a:effectLst/>
                <a:latin typeface="Calibri" panose="020F0502020204030204" pitchFamily="34" charset="0"/>
                <a:ea typeface="Times New Roman" panose="02020603050405020304" pitchFamily="18" charset="0"/>
                <a:cs typeface="Times New Roman" panose="02020603050405020304" pitchFamily="18" charset="0"/>
              </a:rPr>
              <a:t>)</a:t>
            </a:r>
            <a:endParaRPr lang="fr-F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fr-FR" sz="1200" i="1" dirty="0" smtClean="0">
                <a:effectLst/>
                <a:latin typeface="Calibri" panose="020F0502020204030204" pitchFamily="34" charset="0"/>
                <a:ea typeface="Times New Roman" panose="02020603050405020304" pitchFamily="18" charset="0"/>
                <a:cs typeface="Times New Roman" panose="02020603050405020304" pitchFamily="18" charset="0"/>
              </a:rPr>
              <a:t>Acidose (JP </a:t>
            </a:r>
            <a:r>
              <a:rPr lang="fr-FR" sz="1200" i="1" dirty="0" err="1" smtClean="0">
                <a:effectLst/>
                <a:latin typeface="Calibri" panose="020F0502020204030204" pitchFamily="34" charset="0"/>
                <a:ea typeface="Times New Roman" panose="02020603050405020304" pitchFamily="18" charset="0"/>
                <a:cs typeface="Times New Roman" panose="02020603050405020304" pitchFamily="18" charset="0"/>
              </a:rPr>
              <a:t>Haymann</a:t>
            </a:r>
            <a:r>
              <a:rPr lang="fr-FR" sz="1200" i="1" dirty="0" smtClean="0">
                <a:effectLst/>
                <a:latin typeface="Calibri" panose="020F0502020204030204" pitchFamily="34" charset="0"/>
                <a:ea typeface="Times New Roman" panose="02020603050405020304" pitchFamily="18" charset="0"/>
                <a:cs typeface="Times New Roman" panose="02020603050405020304" pitchFamily="18" charset="0"/>
              </a:rPr>
              <a:t>)</a:t>
            </a:r>
            <a:endParaRPr lang="fr-F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fr-FR" sz="1200" i="1" dirty="0" smtClean="0">
                <a:effectLst/>
                <a:latin typeface="Calibri" panose="020F0502020204030204" pitchFamily="34" charset="0"/>
                <a:ea typeface="Times New Roman" panose="02020603050405020304" pitchFamily="18" charset="0"/>
                <a:cs typeface="Times New Roman" panose="02020603050405020304" pitchFamily="18" charset="0"/>
              </a:rPr>
              <a:t>Obésité (P. </a:t>
            </a:r>
            <a:r>
              <a:rPr lang="fr-FR" sz="1200" i="1" dirty="0" err="1" smtClean="0">
                <a:effectLst/>
                <a:latin typeface="Calibri" panose="020F0502020204030204" pitchFamily="34" charset="0"/>
                <a:ea typeface="Times New Roman" panose="02020603050405020304" pitchFamily="18" charset="0"/>
                <a:cs typeface="Times New Roman" panose="02020603050405020304" pitchFamily="18" charset="0"/>
              </a:rPr>
              <a:t>Tounian</a:t>
            </a:r>
            <a:r>
              <a:rPr lang="fr-FR" sz="1200" i="1" dirty="0" smtClean="0">
                <a:effectLst/>
                <a:latin typeface="Calibri" panose="020F0502020204030204" pitchFamily="34" charset="0"/>
                <a:ea typeface="Times New Roman" panose="02020603050405020304" pitchFamily="18" charset="0"/>
                <a:cs typeface="Times New Roman" panose="02020603050405020304" pitchFamily="18" charset="0"/>
              </a:rPr>
              <a:t>)</a:t>
            </a:r>
            <a:endParaRPr lang="fr-F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fr-FR" sz="1200" i="1" dirty="0" smtClean="0">
                <a:effectLst/>
                <a:latin typeface="Calibri" panose="020F0502020204030204" pitchFamily="34" charset="0"/>
                <a:ea typeface="Times New Roman" panose="02020603050405020304" pitchFamily="18" charset="0"/>
                <a:cs typeface="Times New Roman" panose="02020603050405020304" pitchFamily="18" charset="0"/>
              </a:rPr>
              <a:t>Fièvre (G </a:t>
            </a:r>
            <a:r>
              <a:rPr lang="fr-FR" sz="1200" i="1" dirty="0" err="1" smtClean="0">
                <a:effectLst/>
                <a:latin typeface="Calibri" panose="020F0502020204030204" pitchFamily="34" charset="0"/>
                <a:ea typeface="Times New Roman" panose="02020603050405020304" pitchFamily="18" charset="0"/>
                <a:cs typeface="Times New Roman" panose="02020603050405020304" pitchFamily="18" charset="0"/>
              </a:rPr>
              <a:t>Grateau</a:t>
            </a:r>
            <a:r>
              <a:rPr lang="fr-FR" sz="1200" i="1" dirty="0" smtClean="0">
                <a:effectLst/>
                <a:latin typeface="Calibri" panose="020F0502020204030204" pitchFamily="34" charset="0"/>
                <a:ea typeface="Times New Roman" panose="02020603050405020304" pitchFamily="18" charset="0"/>
                <a:cs typeface="Times New Roman" panose="02020603050405020304" pitchFamily="18" charset="0"/>
              </a:rPr>
              <a:t> et </a:t>
            </a:r>
            <a:r>
              <a:rPr lang="fr-FR" sz="1200" i="1" dirty="0" err="1" smtClean="0">
                <a:effectLst/>
                <a:latin typeface="Calibri" panose="020F0502020204030204" pitchFamily="34" charset="0"/>
                <a:ea typeface="Times New Roman" panose="02020603050405020304" pitchFamily="18" charset="0"/>
                <a:cs typeface="Times New Roman" panose="02020603050405020304" pitchFamily="18" charset="0"/>
              </a:rPr>
              <a:t>coll</a:t>
            </a:r>
            <a:r>
              <a:rPr lang="fr-FR" sz="1200" i="1" dirty="0" smtClean="0">
                <a:effectLst/>
                <a:latin typeface="Calibri" panose="020F0502020204030204" pitchFamily="34" charset="0"/>
                <a:ea typeface="Times New Roman" panose="02020603050405020304" pitchFamily="18" charset="0"/>
                <a:cs typeface="Times New Roman" panose="02020603050405020304" pitchFamily="18" charset="0"/>
              </a:rPr>
              <a:t>)</a:t>
            </a:r>
            <a:endParaRPr lang="fr-F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fr-FR" sz="1200" i="1" dirty="0" smtClean="0">
                <a:effectLst/>
                <a:latin typeface="Calibri" panose="020F0502020204030204" pitchFamily="34" charset="0"/>
                <a:ea typeface="Times New Roman" panose="02020603050405020304" pitchFamily="18" charset="0"/>
                <a:cs typeface="Times New Roman" panose="02020603050405020304" pitchFamily="18" charset="0"/>
              </a:rPr>
              <a:t>Protéinurie (M Delafosse)</a:t>
            </a:r>
            <a:endParaRPr lang="fr-F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fr-FR" sz="1200" i="1" dirty="0" smtClean="0">
                <a:effectLst/>
                <a:latin typeface="Calibri" panose="020F0502020204030204" pitchFamily="34" charset="0"/>
                <a:ea typeface="Times New Roman" panose="02020603050405020304" pitchFamily="18" charset="0"/>
                <a:cs typeface="Times New Roman" panose="02020603050405020304" pitchFamily="18" charset="0"/>
              </a:rPr>
              <a:t>Choc infectieux (E Maury)</a:t>
            </a:r>
            <a:endParaRPr lang="fr-F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fr-FR" sz="1200" i="1" dirty="0" smtClean="0">
                <a:effectLst/>
                <a:latin typeface="Calibri" panose="020F0502020204030204" pitchFamily="34" charset="0"/>
                <a:ea typeface="Times New Roman" panose="02020603050405020304" pitchFamily="18" charset="0"/>
                <a:cs typeface="Times New Roman" panose="02020603050405020304" pitchFamily="18" charset="0"/>
              </a:rPr>
              <a:t>Hémorragie (G. </a:t>
            </a:r>
            <a:r>
              <a:rPr lang="fr-FR" sz="1200" i="1" dirty="0" err="1" smtClean="0">
                <a:effectLst/>
                <a:latin typeface="Calibri" panose="020F0502020204030204" pitchFamily="34" charset="0"/>
                <a:ea typeface="Times New Roman" panose="02020603050405020304" pitchFamily="18" charset="0"/>
                <a:cs typeface="Times New Roman" panose="02020603050405020304" pitchFamily="18" charset="0"/>
              </a:rPr>
              <a:t>Gerotziafas</a:t>
            </a:r>
            <a:r>
              <a:rPr lang="fr-FR" sz="1200" i="1" dirty="0" smtClean="0">
                <a:effectLst/>
                <a:latin typeface="Calibri" panose="020F0502020204030204" pitchFamily="34" charset="0"/>
                <a:ea typeface="Times New Roman" panose="02020603050405020304" pitchFamily="18" charset="0"/>
                <a:cs typeface="Times New Roman" panose="02020603050405020304" pitchFamily="18" charset="0"/>
              </a:rPr>
              <a:t>)</a:t>
            </a:r>
            <a:endParaRPr lang="fr-F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fr-FR" sz="1200" i="1" dirty="0" smtClean="0">
                <a:effectLst/>
                <a:latin typeface="Calibri" panose="020F0502020204030204" pitchFamily="34" charset="0"/>
                <a:ea typeface="Times New Roman" panose="02020603050405020304" pitchFamily="18" charset="0"/>
                <a:cs typeface="Times New Roman" panose="02020603050405020304" pitchFamily="18" charset="0"/>
              </a:rPr>
              <a:t>Anémie (F. </a:t>
            </a:r>
            <a:r>
              <a:rPr lang="fr-FR" sz="1200" i="1" dirty="0" err="1" smtClean="0">
                <a:effectLst/>
                <a:latin typeface="Calibri" panose="020F0502020204030204" pitchFamily="34" charset="0"/>
                <a:ea typeface="Times New Roman" panose="02020603050405020304" pitchFamily="18" charset="0"/>
                <a:cs typeface="Times New Roman" panose="02020603050405020304" pitchFamily="18" charset="0"/>
              </a:rPr>
              <a:t>Lionnet</a:t>
            </a:r>
            <a:r>
              <a:rPr lang="fr-FR" sz="1200" i="1" dirty="0" smtClean="0">
                <a:effectLst/>
                <a:latin typeface="Calibri" panose="020F0502020204030204" pitchFamily="34" charset="0"/>
                <a:ea typeface="Times New Roman" panose="02020603050405020304" pitchFamily="18" charset="0"/>
                <a:cs typeface="Times New Roman" panose="02020603050405020304" pitchFamily="18" charset="0"/>
              </a:rPr>
              <a:t>)</a:t>
            </a:r>
            <a:endParaRPr lang="fr-F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fr-FR" sz="1200" i="1" dirty="0" smtClean="0">
                <a:effectLst/>
                <a:latin typeface="Calibri" panose="020F0502020204030204" pitchFamily="34" charset="0"/>
                <a:ea typeface="Times New Roman" panose="02020603050405020304" pitchFamily="18" charset="0"/>
                <a:cs typeface="Times New Roman" panose="02020603050405020304" pitchFamily="18" charset="0"/>
              </a:rPr>
              <a:t>Troubles du sommeil (C. Philippe)</a:t>
            </a:r>
            <a:endParaRPr lang="fr-F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fr-FR" sz="1200" i="1" dirty="0" smtClean="0">
                <a:effectLst/>
                <a:latin typeface="Calibri" panose="020F0502020204030204" pitchFamily="34" charset="0"/>
                <a:ea typeface="Times New Roman" panose="02020603050405020304" pitchFamily="18" charset="0"/>
                <a:cs typeface="Times New Roman" panose="02020603050405020304" pitchFamily="18" charset="0"/>
              </a:rPr>
              <a:t>Vertiges (B. </a:t>
            </a:r>
            <a:r>
              <a:rPr lang="fr-FR" sz="1200" i="1" dirty="0" err="1" smtClean="0">
                <a:effectLst/>
                <a:latin typeface="Calibri" panose="020F0502020204030204" pitchFamily="34" charset="0"/>
                <a:ea typeface="Times New Roman" panose="02020603050405020304" pitchFamily="18" charset="0"/>
                <a:cs typeface="Times New Roman" panose="02020603050405020304" pitchFamily="18" charset="0"/>
              </a:rPr>
              <a:t>cohen</a:t>
            </a:r>
            <a:r>
              <a:rPr lang="fr-FR" sz="1200" i="1" dirty="0" smtClean="0">
                <a:effectLst/>
                <a:latin typeface="Calibri" panose="020F0502020204030204" pitchFamily="34" charset="0"/>
                <a:ea typeface="Times New Roman" panose="02020603050405020304" pitchFamily="18" charset="0"/>
                <a:cs typeface="Times New Roman" panose="02020603050405020304" pitchFamily="18" charset="0"/>
              </a:rPr>
              <a:t>)</a:t>
            </a:r>
            <a:endParaRPr lang="fr-FR"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endParaRPr lang="fr-FR" sz="11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Espace réservé du contenu 8"/>
          <p:cNvSpPr>
            <a:spLocks noGrp="1"/>
          </p:cNvSpPr>
          <p:nvPr>
            <p:ph sz="half" idx="1"/>
          </p:nvPr>
        </p:nvSpPr>
        <p:spPr/>
        <p:txBody>
          <a:bodyPr>
            <a:normAutofit fontScale="55000" lnSpcReduction="20000"/>
          </a:bodyPr>
          <a:lstStyle/>
          <a:p>
            <a:pPr marL="0" indent="0">
              <a:lnSpc>
                <a:spcPct val="115000"/>
              </a:lnSpc>
              <a:spcAft>
                <a:spcPts val="0"/>
              </a:spcAft>
              <a:buNone/>
            </a:pPr>
            <a:endParaRPr lang="fr-F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0"/>
              </a:spcAft>
              <a:buNone/>
            </a:pPr>
            <a:r>
              <a:rPr lang="fr-FR" sz="2500" b="1" dirty="0" smtClean="0">
                <a:effectLst/>
                <a:ea typeface="Times New Roman" panose="02020603050405020304" pitchFamily="18" charset="0"/>
                <a:cs typeface="Times New Roman" panose="02020603050405020304" pitchFamily="18" charset="0"/>
              </a:rPr>
              <a:t> </a:t>
            </a:r>
            <a:endParaRPr lang="fr-FR" sz="2500" dirty="0" smtClean="0">
              <a:effectLst/>
              <a:ea typeface="Calibri" panose="020F0502020204030204" pitchFamily="34" charset="0"/>
              <a:cs typeface="Times New Roman" panose="02020603050405020304" pitchFamily="18" charset="0"/>
            </a:endParaRPr>
          </a:p>
          <a:p>
            <a:pPr marL="0" indent="0">
              <a:buNone/>
            </a:pPr>
            <a:r>
              <a:rPr lang="fr-FR" sz="2500" b="1" dirty="0" smtClean="0"/>
              <a:t>Responsable: Emmanuel </a:t>
            </a:r>
            <a:r>
              <a:rPr lang="fr-FR" sz="2500" b="1" dirty="0" err="1" smtClean="0"/>
              <a:t>Letavernier</a:t>
            </a:r>
            <a:r>
              <a:rPr lang="fr-FR" sz="2500" b="1" dirty="0" smtClean="0"/>
              <a:t> (Sorbonne Université)</a:t>
            </a:r>
            <a:r>
              <a:rPr lang="fr-FR" sz="2500" dirty="0" smtClean="0"/>
              <a:t> </a:t>
            </a:r>
            <a:r>
              <a:rPr lang="fr-FR" sz="2500" dirty="0" smtClean="0">
                <a:solidFill>
                  <a:schemeClr val="accent1">
                    <a:lumMod val="75000"/>
                  </a:schemeClr>
                </a:solidFill>
              </a:rPr>
              <a:t>emmanuel.letavernier@aphp.fr</a:t>
            </a:r>
          </a:p>
          <a:p>
            <a:pPr marL="0" indent="0">
              <a:lnSpc>
                <a:spcPct val="115000"/>
              </a:lnSpc>
              <a:spcAft>
                <a:spcPts val="0"/>
              </a:spcAft>
              <a:buNone/>
            </a:pPr>
            <a:endParaRPr lang="fr-FR" sz="2500" dirty="0" smtClean="0">
              <a:effectLst/>
              <a:ea typeface="Calibri" panose="020F0502020204030204" pitchFamily="34" charset="0"/>
              <a:cs typeface="Times New Roman" panose="02020603050405020304" pitchFamily="18" charset="0"/>
            </a:endParaRPr>
          </a:p>
          <a:p>
            <a:pPr marL="0" indent="0">
              <a:lnSpc>
                <a:spcPct val="115000"/>
              </a:lnSpc>
              <a:spcAft>
                <a:spcPts val="0"/>
              </a:spcAft>
              <a:buNone/>
            </a:pPr>
            <a:r>
              <a:rPr lang="fr-FR" sz="2500" u="sng" dirty="0">
                <a:ea typeface="Arial" panose="020B0604020202020204" pitchFamily="34" charset="0"/>
                <a:cs typeface="Times New Roman" panose="02020603050405020304" pitchFamily="18" charset="0"/>
              </a:rPr>
              <a:t>DATES :</a:t>
            </a:r>
            <a:r>
              <a:rPr lang="fr-FR" sz="2500" dirty="0">
                <a:ea typeface="Arial" panose="020B0604020202020204" pitchFamily="34" charset="0"/>
                <a:cs typeface="Times New Roman" panose="02020603050405020304" pitchFamily="18" charset="0"/>
              </a:rPr>
              <a:t> 2</a:t>
            </a:r>
            <a:r>
              <a:rPr lang="fr-FR" sz="2500" baseline="30000" dirty="0">
                <a:ea typeface="Arial" panose="020B0604020202020204" pitchFamily="34" charset="0"/>
                <a:cs typeface="Times New Roman" panose="02020603050405020304" pitchFamily="18" charset="0"/>
              </a:rPr>
              <a:t>ème</a:t>
            </a:r>
            <a:r>
              <a:rPr lang="fr-FR" sz="2500" dirty="0">
                <a:ea typeface="Arial" panose="020B0604020202020204" pitchFamily="34" charset="0"/>
                <a:cs typeface="Times New Roman" panose="02020603050405020304" pitchFamily="18" charset="0"/>
              </a:rPr>
              <a:t> semestre</a:t>
            </a:r>
            <a:endParaRPr lang="fr-FR" sz="2500" dirty="0" smtClean="0">
              <a:effectLst/>
              <a:ea typeface="Calibri" panose="020F0502020204030204" pitchFamily="34" charset="0"/>
              <a:cs typeface="Times New Roman" panose="02020603050405020304" pitchFamily="18" charset="0"/>
            </a:endParaRPr>
          </a:p>
          <a:p>
            <a:pPr marL="0" indent="0">
              <a:lnSpc>
                <a:spcPct val="115000"/>
              </a:lnSpc>
              <a:spcAft>
                <a:spcPts val="0"/>
              </a:spcAft>
              <a:buNone/>
            </a:pPr>
            <a:r>
              <a:rPr lang="fr-FR" sz="2500" dirty="0">
                <a:ea typeface="Arial" panose="020B0604020202020204" pitchFamily="34" charset="0"/>
                <a:cs typeface="Times New Roman" panose="02020603050405020304" pitchFamily="18" charset="0"/>
              </a:rPr>
              <a:t> </a:t>
            </a:r>
            <a:endParaRPr lang="fr-FR" sz="2500" dirty="0" smtClean="0">
              <a:effectLst/>
              <a:ea typeface="Calibri" panose="020F0502020204030204" pitchFamily="34" charset="0"/>
              <a:cs typeface="Times New Roman" panose="02020603050405020304" pitchFamily="18" charset="0"/>
            </a:endParaRPr>
          </a:p>
          <a:p>
            <a:pPr marL="0" indent="0">
              <a:lnSpc>
                <a:spcPct val="115000"/>
              </a:lnSpc>
              <a:spcAft>
                <a:spcPts val="0"/>
              </a:spcAft>
              <a:buNone/>
            </a:pPr>
            <a:r>
              <a:rPr lang="fr-FR" sz="2500" u="sng" cap="all" dirty="0">
                <a:ea typeface="Arial" panose="020B0604020202020204" pitchFamily="34" charset="0"/>
                <a:cs typeface="Times New Roman" panose="02020603050405020304" pitchFamily="18" charset="0"/>
              </a:rPr>
              <a:t>Type d'enseignement</a:t>
            </a:r>
            <a:r>
              <a:rPr lang="fr-FR" sz="2500" dirty="0">
                <a:ea typeface="Arial" panose="020B0604020202020204" pitchFamily="34" charset="0"/>
                <a:cs typeface="Times New Roman" panose="02020603050405020304" pitchFamily="18" charset="0"/>
              </a:rPr>
              <a:t> :  </a:t>
            </a:r>
            <a:endParaRPr lang="fr-FR" sz="2500" dirty="0" smtClean="0">
              <a:effectLst/>
              <a:ea typeface="Calibri" panose="020F0502020204030204" pitchFamily="34" charset="0"/>
              <a:cs typeface="Times New Roman" panose="02020603050405020304" pitchFamily="18" charset="0"/>
            </a:endParaRPr>
          </a:p>
          <a:p>
            <a:pPr marL="0" indent="0">
              <a:lnSpc>
                <a:spcPct val="115000"/>
              </a:lnSpc>
              <a:spcAft>
                <a:spcPts val="0"/>
              </a:spcAft>
              <a:buNone/>
            </a:pPr>
            <a:r>
              <a:rPr lang="fr-FR" sz="2500" dirty="0">
                <a:ea typeface="Arial" panose="020B0604020202020204" pitchFamily="34" charset="0"/>
                <a:cs typeface="Times New Roman" panose="02020603050405020304" pitchFamily="18" charset="0"/>
              </a:rPr>
              <a:t>* Cours Interactifs et ateliers de synthèse</a:t>
            </a:r>
            <a:endParaRPr lang="fr-FR" sz="2500" dirty="0" smtClean="0">
              <a:effectLst/>
              <a:ea typeface="Calibri" panose="020F0502020204030204" pitchFamily="34" charset="0"/>
              <a:cs typeface="Times New Roman" panose="02020603050405020304" pitchFamily="18" charset="0"/>
            </a:endParaRPr>
          </a:p>
          <a:p>
            <a:pPr marL="0" indent="0">
              <a:lnSpc>
                <a:spcPct val="115000"/>
              </a:lnSpc>
              <a:spcAft>
                <a:spcPts val="0"/>
              </a:spcAft>
              <a:buNone/>
            </a:pPr>
            <a:r>
              <a:rPr lang="fr-FR" sz="2500" dirty="0">
                <a:ea typeface="Arial" panose="020B0604020202020204" pitchFamily="34" charset="0"/>
                <a:cs typeface="Times New Roman" panose="02020603050405020304" pitchFamily="18" charset="0"/>
              </a:rPr>
              <a:t> </a:t>
            </a:r>
            <a:endParaRPr lang="fr-FR" sz="2500" dirty="0" smtClean="0">
              <a:effectLst/>
              <a:ea typeface="Calibri" panose="020F0502020204030204" pitchFamily="34" charset="0"/>
              <a:cs typeface="Times New Roman" panose="02020603050405020304" pitchFamily="18" charset="0"/>
            </a:endParaRPr>
          </a:p>
          <a:p>
            <a:pPr marL="0" indent="0" algn="just">
              <a:lnSpc>
                <a:spcPct val="115000"/>
              </a:lnSpc>
              <a:spcAft>
                <a:spcPts val="0"/>
              </a:spcAft>
              <a:buNone/>
            </a:pPr>
            <a:r>
              <a:rPr lang="fr-FR" sz="2500" u="sng" dirty="0">
                <a:ea typeface="Times New Roman" panose="02020603050405020304" pitchFamily="18" charset="0"/>
                <a:cs typeface="Times New Roman" panose="02020603050405020304" pitchFamily="18" charset="0"/>
              </a:rPr>
              <a:t>VOLUME HORAIRE (y compris travail personnel) : 60 heures </a:t>
            </a:r>
            <a:endParaRPr lang="fr-FR" sz="2500" dirty="0" smtClean="0">
              <a:effectLst/>
              <a:ea typeface="Calibri" panose="020F0502020204030204" pitchFamily="34" charset="0"/>
              <a:cs typeface="Times New Roman" panose="02020603050405020304" pitchFamily="18" charset="0"/>
            </a:endParaRPr>
          </a:p>
          <a:p>
            <a:pPr marL="0" indent="0">
              <a:lnSpc>
                <a:spcPct val="115000"/>
              </a:lnSpc>
              <a:spcAft>
                <a:spcPts val="0"/>
              </a:spcAft>
              <a:buNone/>
            </a:pPr>
            <a:r>
              <a:rPr lang="fr-FR" b="1" dirty="0">
                <a:latin typeface="Calibri" panose="020F0502020204030204" pitchFamily="34" charset="0"/>
                <a:ea typeface="Arial" panose="020B0604020202020204" pitchFamily="34" charset="0"/>
                <a:cs typeface="Times New Roman" panose="02020603050405020304" pitchFamily="18" charset="0"/>
              </a:rPr>
              <a:t> </a:t>
            </a:r>
            <a:endParaRPr lang="fr-FR" sz="24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fr-FR" dirty="0" smtClean="0"/>
              <a:t>Evaluation: </a:t>
            </a:r>
            <a:r>
              <a:rPr lang="fr-FR" dirty="0" err="1" smtClean="0"/>
              <a:t>QCMs</a:t>
            </a:r>
            <a:endParaRPr lang="fr-FR" dirty="0"/>
          </a:p>
        </p:txBody>
      </p:sp>
    </p:spTree>
    <p:extLst>
      <p:ext uri="{BB962C8B-B14F-4D97-AF65-F5344CB8AC3E}">
        <p14:creationId xmlns:p14="http://schemas.microsoft.com/office/powerpoint/2010/main" val="567880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dirty="0" smtClean="0"/>
              <a:t>UE « </a:t>
            </a:r>
            <a:r>
              <a:rPr lang="fr-FR" dirty="0"/>
              <a:t>Interrelations tube digestif et </a:t>
            </a:r>
            <a:r>
              <a:rPr lang="fr-FR" dirty="0" err="1" smtClean="0"/>
              <a:t>microbiote</a:t>
            </a:r>
            <a:r>
              <a:rPr lang="fr-FR" dirty="0" smtClean="0"/>
              <a:t>» DFGSM3</a:t>
            </a:r>
            <a:endParaRPr lang="fr-FR" dirty="0"/>
          </a:p>
        </p:txBody>
      </p:sp>
      <p:sp>
        <p:nvSpPr>
          <p:cNvPr id="9" name="Espace réservé du contenu 8"/>
          <p:cNvSpPr>
            <a:spLocks noGrp="1"/>
          </p:cNvSpPr>
          <p:nvPr>
            <p:ph sz="half" idx="1"/>
          </p:nvPr>
        </p:nvSpPr>
        <p:spPr>
          <a:xfrm>
            <a:off x="720969" y="2021010"/>
            <a:ext cx="5181600" cy="4351338"/>
          </a:xfrm>
        </p:spPr>
        <p:txBody>
          <a:bodyPr>
            <a:normAutofit fontScale="85000" lnSpcReduction="10000"/>
          </a:bodyPr>
          <a:lstStyle/>
          <a:p>
            <a:r>
              <a:rPr lang="fr-FR" sz="2000" b="1" dirty="0" smtClean="0">
                <a:solidFill>
                  <a:schemeClr val="tx1">
                    <a:lumMod val="95000"/>
                    <a:lumOff val="5000"/>
                  </a:schemeClr>
                </a:solidFill>
              </a:rPr>
              <a:t>Responsable: Jean-Pierre Grill (Sorbonne Université)</a:t>
            </a:r>
            <a:r>
              <a:rPr lang="fr-FR" sz="2000" dirty="0" smtClean="0">
                <a:solidFill>
                  <a:schemeClr val="tx1">
                    <a:lumMod val="95000"/>
                    <a:lumOff val="5000"/>
                  </a:schemeClr>
                </a:solidFill>
              </a:rPr>
              <a:t> </a:t>
            </a:r>
            <a:r>
              <a:rPr lang="fr-FR" sz="2000" u="sng" dirty="0">
                <a:solidFill>
                  <a:schemeClr val="tx1">
                    <a:lumMod val="95000"/>
                    <a:lumOff val="5000"/>
                  </a:schemeClr>
                </a:solidFill>
                <a:hlinkClick r:id="rId2"/>
              </a:rPr>
              <a:t>jean-pierre.grill@sorbonne-universite.fr</a:t>
            </a:r>
            <a:endParaRPr lang="fr-FR" sz="2000" u="sng" dirty="0">
              <a:solidFill>
                <a:schemeClr val="tx1">
                  <a:lumMod val="95000"/>
                  <a:lumOff val="5000"/>
                </a:schemeClr>
              </a:solidFill>
            </a:endParaRPr>
          </a:p>
          <a:p>
            <a:pPr marL="0" indent="0">
              <a:lnSpc>
                <a:spcPct val="115000"/>
              </a:lnSpc>
              <a:spcAft>
                <a:spcPts val="0"/>
              </a:spcAft>
              <a:buNone/>
            </a:pPr>
            <a:endParaRPr lang="fr-FR" sz="2000" dirty="0" smtClean="0">
              <a:solidFill>
                <a:schemeClr val="tx1">
                  <a:lumMod val="95000"/>
                  <a:lumOff val="5000"/>
                </a:schemeClr>
              </a:solidFill>
              <a:effectLst/>
              <a:ea typeface="Calibri" panose="020F0502020204030204" pitchFamily="34" charset="0"/>
              <a:cs typeface="Times New Roman" panose="02020603050405020304" pitchFamily="18" charset="0"/>
            </a:endParaRPr>
          </a:p>
          <a:p>
            <a:pPr marL="0" indent="0">
              <a:lnSpc>
                <a:spcPct val="115000"/>
              </a:lnSpc>
              <a:spcAft>
                <a:spcPts val="0"/>
              </a:spcAft>
              <a:buNone/>
            </a:pPr>
            <a:r>
              <a:rPr lang="fr-FR" sz="2000" u="sng" dirty="0" smtClean="0">
                <a:solidFill>
                  <a:schemeClr val="tx1">
                    <a:lumMod val="95000"/>
                    <a:lumOff val="5000"/>
                  </a:schemeClr>
                </a:solidFill>
                <a:ea typeface="Arial" panose="020B0604020202020204" pitchFamily="34" charset="0"/>
                <a:cs typeface="Times New Roman" panose="02020603050405020304" pitchFamily="18" charset="0"/>
              </a:rPr>
              <a:t>DATES :</a:t>
            </a:r>
            <a:r>
              <a:rPr lang="fr-FR" sz="2000" dirty="0" smtClean="0">
                <a:solidFill>
                  <a:schemeClr val="tx1">
                    <a:lumMod val="95000"/>
                    <a:lumOff val="5000"/>
                  </a:schemeClr>
                </a:solidFill>
                <a:ea typeface="Arial" panose="020B0604020202020204" pitchFamily="34" charset="0"/>
                <a:cs typeface="Times New Roman" panose="02020603050405020304" pitchFamily="18" charset="0"/>
              </a:rPr>
              <a:t> 1</a:t>
            </a:r>
            <a:r>
              <a:rPr lang="fr-FR" sz="2000" baseline="30000" dirty="0" smtClean="0">
                <a:solidFill>
                  <a:schemeClr val="tx1">
                    <a:lumMod val="95000"/>
                    <a:lumOff val="5000"/>
                  </a:schemeClr>
                </a:solidFill>
                <a:ea typeface="Arial" panose="020B0604020202020204" pitchFamily="34" charset="0"/>
                <a:cs typeface="Times New Roman" panose="02020603050405020304" pitchFamily="18" charset="0"/>
              </a:rPr>
              <a:t>er</a:t>
            </a:r>
            <a:r>
              <a:rPr lang="fr-FR" sz="2000" dirty="0" smtClean="0">
                <a:solidFill>
                  <a:schemeClr val="tx1">
                    <a:lumMod val="95000"/>
                    <a:lumOff val="5000"/>
                  </a:schemeClr>
                </a:solidFill>
                <a:ea typeface="Arial" panose="020B0604020202020204" pitchFamily="34" charset="0"/>
                <a:cs typeface="Times New Roman" panose="02020603050405020304" pitchFamily="18" charset="0"/>
              </a:rPr>
              <a:t> semestre</a:t>
            </a:r>
            <a:endParaRPr lang="fr-FR" sz="2000" dirty="0" smtClean="0">
              <a:solidFill>
                <a:schemeClr val="tx1">
                  <a:lumMod val="95000"/>
                  <a:lumOff val="5000"/>
                </a:schemeClr>
              </a:solidFill>
              <a:effectLst/>
              <a:ea typeface="Calibri" panose="020F0502020204030204" pitchFamily="34" charset="0"/>
              <a:cs typeface="Times New Roman" panose="02020603050405020304" pitchFamily="18" charset="0"/>
            </a:endParaRPr>
          </a:p>
          <a:p>
            <a:pPr marL="0" indent="0">
              <a:lnSpc>
                <a:spcPct val="115000"/>
              </a:lnSpc>
              <a:spcAft>
                <a:spcPts val="0"/>
              </a:spcAft>
              <a:buNone/>
            </a:pPr>
            <a:r>
              <a:rPr lang="fr-FR" sz="2000" dirty="0" smtClean="0">
                <a:solidFill>
                  <a:schemeClr val="tx1">
                    <a:lumMod val="95000"/>
                    <a:lumOff val="5000"/>
                  </a:schemeClr>
                </a:solidFill>
                <a:ea typeface="Arial" panose="020B0604020202020204" pitchFamily="34" charset="0"/>
                <a:cs typeface="Times New Roman" panose="02020603050405020304" pitchFamily="18" charset="0"/>
              </a:rPr>
              <a:t> </a:t>
            </a:r>
            <a:endParaRPr lang="fr-FR" sz="2000" dirty="0" smtClean="0">
              <a:solidFill>
                <a:schemeClr val="tx1">
                  <a:lumMod val="95000"/>
                  <a:lumOff val="5000"/>
                </a:schemeClr>
              </a:solidFill>
              <a:effectLst/>
              <a:ea typeface="Calibri" panose="020F0502020204030204" pitchFamily="34" charset="0"/>
              <a:cs typeface="Times New Roman" panose="02020603050405020304" pitchFamily="18" charset="0"/>
            </a:endParaRPr>
          </a:p>
          <a:p>
            <a:pPr marL="0" indent="0">
              <a:lnSpc>
                <a:spcPct val="115000"/>
              </a:lnSpc>
              <a:spcAft>
                <a:spcPts val="0"/>
              </a:spcAft>
              <a:buNone/>
            </a:pPr>
            <a:r>
              <a:rPr lang="fr-FR" sz="2000" u="sng" cap="all" dirty="0" smtClean="0">
                <a:solidFill>
                  <a:schemeClr val="tx1">
                    <a:lumMod val="95000"/>
                    <a:lumOff val="5000"/>
                  </a:schemeClr>
                </a:solidFill>
                <a:ea typeface="Arial" panose="020B0604020202020204" pitchFamily="34" charset="0"/>
                <a:cs typeface="Times New Roman" panose="02020603050405020304" pitchFamily="18" charset="0"/>
              </a:rPr>
              <a:t>Type d'enseignement</a:t>
            </a:r>
            <a:r>
              <a:rPr lang="fr-FR" sz="2000" dirty="0" smtClean="0">
                <a:solidFill>
                  <a:schemeClr val="tx1">
                    <a:lumMod val="95000"/>
                    <a:lumOff val="5000"/>
                  </a:schemeClr>
                </a:solidFill>
                <a:ea typeface="Arial" panose="020B0604020202020204" pitchFamily="34" charset="0"/>
                <a:cs typeface="Times New Roman" panose="02020603050405020304" pitchFamily="18" charset="0"/>
              </a:rPr>
              <a:t> :  </a:t>
            </a:r>
            <a:endParaRPr lang="fr-FR" sz="2000" dirty="0" smtClean="0">
              <a:solidFill>
                <a:schemeClr val="tx1">
                  <a:lumMod val="95000"/>
                  <a:lumOff val="5000"/>
                </a:schemeClr>
              </a:solidFill>
              <a:effectLst/>
              <a:ea typeface="Calibri" panose="020F0502020204030204" pitchFamily="34" charset="0"/>
              <a:cs typeface="Times New Roman" panose="02020603050405020304" pitchFamily="18" charset="0"/>
            </a:endParaRPr>
          </a:p>
          <a:p>
            <a:r>
              <a:rPr lang="fr-FR" sz="2000" dirty="0" smtClean="0"/>
              <a:t>Cours Magistraux/Conférences : Conférences d'actualité sur les grands concepts  </a:t>
            </a:r>
          </a:p>
          <a:p>
            <a:r>
              <a:rPr lang="fr-FR" sz="2000" dirty="0" smtClean="0"/>
              <a:t>Travail en groupe de 2  : Analyse d’article </a:t>
            </a:r>
            <a:r>
              <a:rPr lang="fr-FR" sz="2000" dirty="0" smtClean="0">
                <a:solidFill>
                  <a:schemeClr val="tx1">
                    <a:lumMod val="95000"/>
                    <a:lumOff val="5000"/>
                  </a:schemeClr>
                </a:solidFill>
                <a:ea typeface="Arial" panose="020B0604020202020204" pitchFamily="34" charset="0"/>
                <a:cs typeface="Times New Roman" panose="02020603050405020304" pitchFamily="18" charset="0"/>
              </a:rPr>
              <a:t> Cours Interactifs et ateliers de synthèse</a:t>
            </a:r>
            <a:endParaRPr lang="fr-FR" sz="2000" dirty="0" smtClean="0">
              <a:solidFill>
                <a:schemeClr val="tx1">
                  <a:lumMod val="95000"/>
                  <a:lumOff val="5000"/>
                </a:schemeClr>
              </a:solidFill>
              <a:effectLst/>
              <a:ea typeface="Calibri" panose="020F0502020204030204" pitchFamily="34" charset="0"/>
              <a:cs typeface="Times New Roman" panose="02020603050405020304" pitchFamily="18" charset="0"/>
            </a:endParaRPr>
          </a:p>
          <a:p>
            <a:pPr marL="0" indent="0">
              <a:lnSpc>
                <a:spcPct val="115000"/>
              </a:lnSpc>
              <a:spcAft>
                <a:spcPts val="0"/>
              </a:spcAft>
              <a:buNone/>
            </a:pPr>
            <a:r>
              <a:rPr lang="fr-FR" sz="2000" dirty="0" smtClean="0">
                <a:solidFill>
                  <a:schemeClr val="tx1">
                    <a:lumMod val="95000"/>
                    <a:lumOff val="5000"/>
                  </a:schemeClr>
                </a:solidFill>
                <a:ea typeface="Arial" panose="020B0604020202020204" pitchFamily="34" charset="0"/>
                <a:cs typeface="Times New Roman" panose="02020603050405020304" pitchFamily="18" charset="0"/>
              </a:rPr>
              <a:t> </a:t>
            </a:r>
            <a:endParaRPr lang="fr-FR" sz="2000" dirty="0" smtClean="0">
              <a:solidFill>
                <a:schemeClr val="tx1">
                  <a:lumMod val="95000"/>
                  <a:lumOff val="5000"/>
                </a:schemeClr>
              </a:solidFill>
              <a:effectLst/>
              <a:ea typeface="Calibri" panose="020F0502020204030204" pitchFamily="34" charset="0"/>
              <a:cs typeface="Times New Roman" panose="02020603050405020304" pitchFamily="18" charset="0"/>
            </a:endParaRPr>
          </a:p>
          <a:p>
            <a:pPr marL="0" indent="0" algn="just">
              <a:lnSpc>
                <a:spcPct val="115000"/>
              </a:lnSpc>
              <a:spcAft>
                <a:spcPts val="0"/>
              </a:spcAft>
              <a:buNone/>
            </a:pPr>
            <a:r>
              <a:rPr lang="fr-FR" sz="2000" u="sng" dirty="0" smtClean="0">
                <a:solidFill>
                  <a:schemeClr val="tx1">
                    <a:lumMod val="95000"/>
                    <a:lumOff val="5000"/>
                  </a:schemeClr>
                </a:solidFill>
                <a:ea typeface="Times New Roman" panose="02020603050405020304" pitchFamily="18" charset="0"/>
                <a:cs typeface="Times New Roman" panose="02020603050405020304" pitchFamily="18" charset="0"/>
              </a:rPr>
              <a:t>VOLUME HORAIRE (y compris travail personnel) : 30 heures </a:t>
            </a:r>
            <a:endParaRPr lang="fr-FR" sz="2000" dirty="0" smtClean="0">
              <a:solidFill>
                <a:schemeClr val="tx1">
                  <a:lumMod val="95000"/>
                  <a:lumOff val="5000"/>
                </a:schemeClr>
              </a:solidFill>
              <a:effectLst/>
              <a:ea typeface="Calibri" panose="020F0502020204030204" pitchFamily="34" charset="0"/>
              <a:cs typeface="Times New Roman" panose="02020603050405020304" pitchFamily="18" charset="0"/>
            </a:endParaRPr>
          </a:p>
          <a:p>
            <a:endParaRPr lang="fr-FR" dirty="0"/>
          </a:p>
        </p:txBody>
      </p:sp>
      <p:sp>
        <p:nvSpPr>
          <p:cNvPr id="10" name="Espace réservé du contenu 9"/>
          <p:cNvSpPr>
            <a:spLocks noGrp="1"/>
          </p:cNvSpPr>
          <p:nvPr>
            <p:ph sz="half" idx="2"/>
          </p:nvPr>
        </p:nvSpPr>
        <p:spPr/>
        <p:txBody>
          <a:bodyPr>
            <a:normAutofit fontScale="85000" lnSpcReduction="10000"/>
          </a:bodyPr>
          <a:lstStyle/>
          <a:p>
            <a:pPr marL="0" indent="0">
              <a:buNone/>
            </a:pPr>
            <a:r>
              <a:rPr lang="fr-FR" sz="1400" u="sng" dirty="0" smtClean="0"/>
              <a:t>Restitution </a:t>
            </a:r>
            <a:r>
              <a:rPr lang="fr-FR" sz="1400" u="sng" dirty="0"/>
              <a:t>et Évaluation</a:t>
            </a:r>
            <a:endParaRPr lang="fr-FR" sz="1400" dirty="0"/>
          </a:p>
          <a:p>
            <a:endParaRPr lang="fr-FR" sz="1400" dirty="0"/>
          </a:p>
          <a:p>
            <a:pPr lvl="0"/>
            <a:r>
              <a:rPr lang="fr-FR" sz="1400" dirty="0" smtClean="0"/>
              <a:t>1 </a:t>
            </a:r>
            <a:r>
              <a:rPr lang="fr-FR" sz="1400" dirty="0"/>
              <a:t>graphique à l’abstract (voir exemple ci-dessous) (5 points)</a:t>
            </a:r>
          </a:p>
          <a:p>
            <a:pPr lvl="0"/>
            <a:r>
              <a:rPr lang="fr-FR" sz="1400" dirty="0"/>
              <a:t>3 punch line de l’article (5 points)</a:t>
            </a:r>
          </a:p>
          <a:p>
            <a:pPr lvl="0"/>
            <a:r>
              <a:rPr lang="fr-FR" sz="1400" dirty="0"/>
              <a:t>10 lignes de présentation du message de l’article à destination du grand public (5 points)</a:t>
            </a:r>
          </a:p>
          <a:p>
            <a:pPr lvl="0"/>
            <a:r>
              <a:rPr lang="fr-FR" sz="1400" dirty="0"/>
              <a:t>10 lignes de perspectives de projet de recherche à la suite de l’article avec un schéma expérimental (10 points)</a:t>
            </a:r>
          </a:p>
          <a:p>
            <a:endParaRPr lang="fr-FR" sz="1400" dirty="0"/>
          </a:p>
        </p:txBody>
      </p:sp>
      <p:pic>
        <p:nvPicPr>
          <p:cNvPr id="11" name="Image 10"/>
          <p:cNvPicPr>
            <a:picLocks noChangeAspect="1"/>
          </p:cNvPicPr>
          <p:nvPr/>
        </p:nvPicPr>
        <p:blipFill>
          <a:blip r:embed="rId3"/>
          <a:stretch>
            <a:fillRect/>
          </a:stretch>
        </p:blipFill>
        <p:spPr>
          <a:xfrm>
            <a:off x="9034827" y="3901940"/>
            <a:ext cx="2719052" cy="2883658"/>
          </a:xfrm>
          <a:prstGeom prst="rect">
            <a:avLst/>
          </a:prstGeom>
        </p:spPr>
      </p:pic>
      <p:pic>
        <p:nvPicPr>
          <p:cNvPr id="12" name="Image 11"/>
          <p:cNvPicPr>
            <a:picLocks noChangeAspect="1"/>
          </p:cNvPicPr>
          <p:nvPr/>
        </p:nvPicPr>
        <p:blipFill>
          <a:blip r:embed="rId4"/>
          <a:stretch>
            <a:fillRect/>
          </a:stretch>
        </p:blipFill>
        <p:spPr>
          <a:xfrm>
            <a:off x="6361506" y="4001294"/>
            <a:ext cx="2597121" cy="2780017"/>
          </a:xfrm>
          <a:prstGeom prst="rect">
            <a:avLst/>
          </a:prstGeom>
        </p:spPr>
      </p:pic>
    </p:spTree>
    <p:extLst>
      <p:ext uri="{BB962C8B-B14F-4D97-AF65-F5344CB8AC3E}">
        <p14:creationId xmlns:p14="http://schemas.microsoft.com/office/powerpoint/2010/main" val="3677872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fr-FR" dirty="0" err="1" smtClean="0"/>
              <a:t>UEs</a:t>
            </a:r>
            <a:r>
              <a:rPr lang="fr-FR" dirty="0" smtClean="0"/>
              <a:t> «  De la génomique à la physiopathologie » et «Physiopathologie neuromusculaire » DFGSM3</a:t>
            </a:r>
            <a:endParaRPr lang="fr-FR" dirty="0"/>
          </a:p>
        </p:txBody>
      </p:sp>
      <p:sp>
        <p:nvSpPr>
          <p:cNvPr id="5" name="Espace réservé du contenu 4"/>
          <p:cNvSpPr>
            <a:spLocks noGrp="1"/>
          </p:cNvSpPr>
          <p:nvPr>
            <p:ph sz="half" idx="1"/>
          </p:nvPr>
        </p:nvSpPr>
        <p:spPr/>
        <p:txBody>
          <a:bodyPr>
            <a:normAutofit fontScale="47500" lnSpcReduction="20000"/>
          </a:bodyPr>
          <a:lstStyle/>
          <a:p>
            <a:r>
              <a:rPr lang="fr-FR" b="1" dirty="0" smtClean="0"/>
              <a:t>De la génomique à la physiopathologie </a:t>
            </a:r>
          </a:p>
          <a:p>
            <a:pPr marL="0" indent="0">
              <a:buNone/>
            </a:pPr>
            <a:r>
              <a:rPr lang="fr-FR" b="1" dirty="0" smtClean="0">
                <a:solidFill>
                  <a:schemeClr val="tx1">
                    <a:lumMod val="95000"/>
                    <a:lumOff val="5000"/>
                  </a:schemeClr>
                </a:solidFill>
              </a:rPr>
              <a:t>Responsable</a:t>
            </a:r>
            <a:r>
              <a:rPr lang="fr-FR" b="1" dirty="0">
                <a:solidFill>
                  <a:schemeClr val="tx1">
                    <a:lumMod val="95000"/>
                    <a:lumOff val="5000"/>
                  </a:schemeClr>
                </a:solidFill>
              </a:rPr>
              <a:t>: </a:t>
            </a:r>
            <a:r>
              <a:rPr lang="fr-FR" b="1" dirty="0" smtClean="0">
                <a:solidFill>
                  <a:schemeClr val="tx1">
                    <a:lumMod val="95000"/>
                    <a:lumOff val="5000"/>
                  </a:schemeClr>
                </a:solidFill>
              </a:rPr>
              <a:t>Laurent </a:t>
            </a:r>
            <a:r>
              <a:rPr lang="fr-FR" b="1" dirty="0" err="1" smtClean="0">
                <a:solidFill>
                  <a:schemeClr val="tx1">
                    <a:lumMod val="95000"/>
                    <a:lumOff val="5000"/>
                  </a:schemeClr>
                </a:solidFill>
              </a:rPr>
              <a:t>Mesnard</a:t>
            </a:r>
            <a:r>
              <a:rPr lang="fr-FR" b="1" dirty="0" smtClean="0">
                <a:solidFill>
                  <a:schemeClr val="tx1">
                    <a:lumMod val="95000"/>
                    <a:lumOff val="5000"/>
                  </a:schemeClr>
                </a:solidFill>
              </a:rPr>
              <a:t>(Sorbonne </a:t>
            </a:r>
            <a:r>
              <a:rPr lang="fr-FR" b="1" dirty="0">
                <a:solidFill>
                  <a:schemeClr val="tx1">
                    <a:lumMod val="95000"/>
                    <a:lumOff val="5000"/>
                  </a:schemeClr>
                </a:solidFill>
              </a:rPr>
              <a:t>Université</a:t>
            </a:r>
            <a:r>
              <a:rPr lang="fr-FR" b="1" dirty="0" smtClean="0">
                <a:solidFill>
                  <a:schemeClr val="tx1">
                    <a:lumMod val="95000"/>
                    <a:lumOff val="5000"/>
                  </a:schemeClr>
                </a:solidFill>
              </a:rPr>
              <a:t>)</a:t>
            </a:r>
          </a:p>
          <a:p>
            <a:pPr marL="0" indent="0">
              <a:buNone/>
            </a:pPr>
            <a:r>
              <a:rPr lang="fr-FR" dirty="0" smtClean="0">
                <a:solidFill>
                  <a:schemeClr val="accent1">
                    <a:lumMod val="75000"/>
                  </a:schemeClr>
                </a:solidFill>
              </a:rPr>
              <a:t>laurent.mesnard@aphp.fr</a:t>
            </a:r>
            <a:endParaRPr lang="fr-FR" dirty="0">
              <a:solidFill>
                <a:schemeClr val="accent1">
                  <a:lumMod val="75000"/>
                </a:schemeClr>
              </a:solidFill>
            </a:endParaRPr>
          </a:p>
          <a:p>
            <a:pPr marL="0" indent="0">
              <a:lnSpc>
                <a:spcPct val="115000"/>
              </a:lnSpc>
              <a:spcAft>
                <a:spcPts val="0"/>
              </a:spcAft>
              <a:buNone/>
            </a:pPr>
            <a:endParaRPr lang="fr-FR" dirty="0">
              <a:solidFill>
                <a:schemeClr val="tx1">
                  <a:lumMod val="95000"/>
                  <a:lumOff val="5000"/>
                </a:schemeClr>
              </a:solidFill>
              <a:ea typeface="Calibri" panose="020F0502020204030204" pitchFamily="34" charset="0"/>
              <a:cs typeface="Times New Roman" panose="02020603050405020304" pitchFamily="18" charset="0"/>
            </a:endParaRPr>
          </a:p>
          <a:p>
            <a:pPr marL="0" indent="0">
              <a:lnSpc>
                <a:spcPct val="115000"/>
              </a:lnSpc>
              <a:spcAft>
                <a:spcPts val="0"/>
              </a:spcAft>
              <a:buNone/>
            </a:pPr>
            <a:r>
              <a:rPr lang="fr-FR" u="sng" dirty="0">
                <a:solidFill>
                  <a:schemeClr val="tx1">
                    <a:lumMod val="95000"/>
                    <a:lumOff val="5000"/>
                  </a:schemeClr>
                </a:solidFill>
                <a:ea typeface="Arial" panose="020B0604020202020204" pitchFamily="34" charset="0"/>
                <a:cs typeface="Times New Roman" panose="02020603050405020304" pitchFamily="18" charset="0"/>
              </a:rPr>
              <a:t>DATES :</a:t>
            </a:r>
            <a:r>
              <a:rPr lang="fr-FR" dirty="0">
                <a:solidFill>
                  <a:schemeClr val="tx1">
                    <a:lumMod val="95000"/>
                    <a:lumOff val="5000"/>
                  </a:schemeClr>
                </a:solidFill>
                <a:ea typeface="Arial" panose="020B0604020202020204" pitchFamily="34" charset="0"/>
                <a:cs typeface="Times New Roman" panose="02020603050405020304" pitchFamily="18" charset="0"/>
              </a:rPr>
              <a:t> </a:t>
            </a:r>
            <a:r>
              <a:rPr lang="fr-FR" dirty="0" smtClean="0">
                <a:solidFill>
                  <a:schemeClr val="tx1">
                    <a:lumMod val="95000"/>
                    <a:lumOff val="5000"/>
                  </a:schemeClr>
                </a:solidFill>
                <a:ea typeface="Arial" panose="020B0604020202020204" pitchFamily="34" charset="0"/>
                <a:cs typeface="Times New Roman" panose="02020603050405020304" pitchFamily="18" charset="0"/>
              </a:rPr>
              <a:t>2</a:t>
            </a:r>
            <a:r>
              <a:rPr lang="fr-FR" baseline="30000" dirty="0" smtClean="0">
                <a:solidFill>
                  <a:schemeClr val="tx1">
                    <a:lumMod val="95000"/>
                    <a:lumOff val="5000"/>
                  </a:schemeClr>
                </a:solidFill>
                <a:ea typeface="Arial" panose="020B0604020202020204" pitchFamily="34" charset="0"/>
                <a:cs typeface="Times New Roman" panose="02020603050405020304" pitchFamily="18" charset="0"/>
              </a:rPr>
              <a:t>ème</a:t>
            </a:r>
            <a:r>
              <a:rPr lang="fr-FR" dirty="0" smtClean="0">
                <a:solidFill>
                  <a:schemeClr val="tx1">
                    <a:lumMod val="95000"/>
                    <a:lumOff val="5000"/>
                  </a:schemeClr>
                </a:solidFill>
                <a:ea typeface="Arial" panose="020B0604020202020204" pitchFamily="34" charset="0"/>
                <a:cs typeface="Times New Roman" panose="02020603050405020304" pitchFamily="18" charset="0"/>
              </a:rPr>
              <a:t> semestre</a:t>
            </a:r>
            <a:endParaRPr lang="fr-FR" dirty="0">
              <a:solidFill>
                <a:schemeClr val="tx1">
                  <a:lumMod val="95000"/>
                  <a:lumOff val="5000"/>
                </a:schemeClr>
              </a:solidFill>
              <a:ea typeface="Calibri" panose="020F0502020204030204" pitchFamily="34" charset="0"/>
              <a:cs typeface="Times New Roman" panose="02020603050405020304" pitchFamily="18" charset="0"/>
            </a:endParaRPr>
          </a:p>
          <a:p>
            <a:pPr marL="0" indent="0">
              <a:lnSpc>
                <a:spcPct val="115000"/>
              </a:lnSpc>
              <a:spcAft>
                <a:spcPts val="0"/>
              </a:spcAft>
              <a:buNone/>
            </a:pPr>
            <a:r>
              <a:rPr lang="fr-FR" dirty="0">
                <a:solidFill>
                  <a:schemeClr val="tx1">
                    <a:lumMod val="95000"/>
                    <a:lumOff val="5000"/>
                  </a:schemeClr>
                </a:solidFill>
                <a:ea typeface="Arial" panose="020B0604020202020204" pitchFamily="34" charset="0"/>
                <a:cs typeface="Times New Roman" panose="02020603050405020304" pitchFamily="18" charset="0"/>
              </a:rPr>
              <a:t> </a:t>
            </a:r>
            <a:endParaRPr lang="fr-FR" dirty="0">
              <a:solidFill>
                <a:schemeClr val="tx1">
                  <a:lumMod val="95000"/>
                  <a:lumOff val="5000"/>
                </a:schemeClr>
              </a:solidFill>
              <a:ea typeface="Calibri" panose="020F0502020204030204" pitchFamily="34" charset="0"/>
              <a:cs typeface="Times New Roman" panose="02020603050405020304" pitchFamily="18" charset="0"/>
            </a:endParaRPr>
          </a:p>
          <a:p>
            <a:pPr marL="0" indent="0">
              <a:lnSpc>
                <a:spcPct val="115000"/>
              </a:lnSpc>
              <a:spcAft>
                <a:spcPts val="0"/>
              </a:spcAft>
              <a:buNone/>
            </a:pPr>
            <a:r>
              <a:rPr lang="fr-FR" u="sng" cap="all" dirty="0">
                <a:solidFill>
                  <a:schemeClr val="tx1">
                    <a:lumMod val="95000"/>
                    <a:lumOff val="5000"/>
                  </a:schemeClr>
                </a:solidFill>
                <a:ea typeface="Arial" panose="020B0604020202020204" pitchFamily="34" charset="0"/>
                <a:cs typeface="Times New Roman" panose="02020603050405020304" pitchFamily="18" charset="0"/>
              </a:rPr>
              <a:t>Type d'enseignement</a:t>
            </a:r>
            <a:r>
              <a:rPr lang="fr-FR" dirty="0">
                <a:solidFill>
                  <a:schemeClr val="tx1">
                    <a:lumMod val="95000"/>
                    <a:lumOff val="5000"/>
                  </a:schemeClr>
                </a:solidFill>
                <a:ea typeface="Arial" panose="020B0604020202020204" pitchFamily="34" charset="0"/>
                <a:cs typeface="Times New Roman" panose="02020603050405020304" pitchFamily="18" charset="0"/>
              </a:rPr>
              <a:t> :  </a:t>
            </a:r>
            <a:endParaRPr lang="fr-FR" dirty="0">
              <a:solidFill>
                <a:schemeClr val="tx1">
                  <a:lumMod val="95000"/>
                  <a:lumOff val="5000"/>
                </a:schemeClr>
              </a:solidFill>
              <a:ea typeface="Calibri" panose="020F0502020204030204" pitchFamily="34" charset="0"/>
              <a:cs typeface="Times New Roman" panose="02020603050405020304" pitchFamily="18" charset="0"/>
            </a:endParaRPr>
          </a:p>
          <a:p>
            <a:r>
              <a:rPr lang="fr-FR" dirty="0" smtClean="0"/>
              <a:t>Travail </a:t>
            </a:r>
            <a:r>
              <a:rPr lang="fr-FR" dirty="0"/>
              <a:t>en petits groupe: Apprentissage de l’analyse d’</a:t>
            </a:r>
            <a:r>
              <a:rPr lang="fr-FR" dirty="0" err="1"/>
              <a:t>exomes</a:t>
            </a:r>
            <a:r>
              <a:rPr lang="fr-FR" dirty="0"/>
              <a:t> et de génomes, bibliographie</a:t>
            </a:r>
          </a:p>
          <a:p>
            <a:r>
              <a:rPr lang="fr-FR" dirty="0" smtClean="0"/>
              <a:t>Cours </a:t>
            </a:r>
            <a:r>
              <a:rPr lang="fr-FR" dirty="0"/>
              <a:t>Magistraux/Conférences: Conférences d'actualité sur les grands concepts de la génomique et sur l’avenir de la technique </a:t>
            </a:r>
          </a:p>
          <a:p>
            <a:pPr marL="0" indent="0">
              <a:lnSpc>
                <a:spcPct val="115000"/>
              </a:lnSpc>
              <a:spcAft>
                <a:spcPts val="0"/>
              </a:spcAft>
              <a:buNone/>
            </a:pPr>
            <a:r>
              <a:rPr lang="fr-FR" dirty="0">
                <a:solidFill>
                  <a:schemeClr val="tx1">
                    <a:lumMod val="95000"/>
                    <a:lumOff val="5000"/>
                  </a:schemeClr>
                </a:solidFill>
                <a:ea typeface="Arial" panose="020B0604020202020204" pitchFamily="34" charset="0"/>
                <a:cs typeface="Times New Roman" panose="02020603050405020304" pitchFamily="18" charset="0"/>
              </a:rPr>
              <a:t> </a:t>
            </a:r>
            <a:endParaRPr lang="fr-FR" dirty="0">
              <a:solidFill>
                <a:schemeClr val="tx1">
                  <a:lumMod val="95000"/>
                  <a:lumOff val="5000"/>
                </a:schemeClr>
              </a:solidFill>
              <a:ea typeface="Calibri" panose="020F0502020204030204" pitchFamily="34" charset="0"/>
              <a:cs typeface="Times New Roman" panose="02020603050405020304" pitchFamily="18" charset="0"/>
            </a:endParaRPr>
          </a:p>
          <a:p>
            <a:pPr marL="0" indent="0" algn="just">
              <a:lnSpc>
                <a:spcPct val="115000"/>
              </a:lnSpc>
              <a:spcAft>
                <a:spcPts val="0"/>
              </a:spcAft>
              <a:buNone/>
            </a:pPr>
            <a:r>
              <a:rPr lang="fr-FR" u="sng" dirty="0">
                <a:solidFill>
                  <a:schemeClr val="tx1">
                    <a:lumMod val="95000"/>
                    <a:lumOff val="5000"/>
                  </a:schemeClr>
                </a:solidFill>
                <a:ea typeface="Times New Roman" panose="02020603050405020304" pitchFamily="18" charset="0"/>
                <a:cs typeface="Times New Roman" panose="02020603050405020304" pitchFamily="18" charset="0"/>
              </a:rPr>
              <a:t>VOLUME HORAIRE (y compris travail personnel) : 30 heures </a:t>
            </a:r>
            <a:endParaRPr lang="fr-FR" dirty="0">
              <a:solidFill>
                <a:schemeClr val="tx1">
                  <a:lumMod val="95000"/>
                  <a:lumOff val="5000"/>
                </a:schemeClr>
              </a:solidFill>
              <a:ea typeface="Calibri" panose="020F0502020204030204" pitchFamily="34" charset="0"/>
              <a:cs typeface="Times New Roman" panose="02020603050405020304" pitchFamily="18" charset="0"/>
            </a:endParaRPr>
          </a:p>
          <a:p>
            <a:pPr marL="0" indent="0">
              <a:buNone/>
            </a:pPr>
            <a:endParaRPr lang="fr-FR" dirty="0" smtClean="0"/>
          </a:p>
          <a:p>
            <a:pPr marL="0" indent="0">
              <a:buNone/>
            </a:pPr>
            <a:endParaRPr lang="fr-FR" dirty="0" smtClean="0"/>
          </a:p>
          <a:p>
            <a:pPr marL="0" indent="0">
              <a:buNone/>
            </a:pPr>
            <a:r>
              <a:rPr lang="fr-FR" dirty="0" smtClean="0"/>
              <a:t>EVALUATION: mémoire et/ou évaluation de présentation bibliographique</a:t>
            </a:r>
            <a:endParaRPr lang="fr-FR" dirty="0"/>
          </a:p>
        </p:txBody>
      </p:sp>
      <p:sp>
        <p:nvSpPr>
          <p:cNvPr id="6" name="Espace réservé du contenu 5"/>
          <p:cNvSpPr>
            <a:spLocks noGrp="1"/>
          </p:cNvSpPr>
          <p:nvPr>
            <p:ph sz="half" idx="2"/>
          </p:nvPr>
        </p:nvSpPr>
        <p:spPr/>
        <p:txBody>
          <a:bodyPr>
            <a:normAutofit fontScale="47500" lnSpcReduction="20000"/>
          </a:bodyPr>
          <a:lstStyle/>
          <a:p>
            <a:r>
              <a:rPr lang="fr-FR" b="1" dirty="0" smtClean="0"/>
              <a:t>Physiopathologie neuromusculaire </a:t>
            </a:r>
          </a:p>
          <a:p>
            <a:pPr marL="0" indent="0">
              <a:buNone/>
            </a:pPr>
            <a:r>
              <a:rPr lang="fr-FR" b="1" dirty="0" smtClean="0">
                <a:solidFill>
                  <a:schemeClr val="tx1">
                    <a:lumMod val="95000"/>
                    <a:lumOff val="5000"/>
                  </a:schemeClr>
                </a:solidFill>
              </a:rPr>
              <a:t>Responsable</a:t>
            </a:r>
            <a:r>
              <a:rPr lang="fr-FR" b="1" dirty="0">
                <a:solidFill>
                  <a:schemeClr val="tx1">
                    <a:lumMod val="95000"/>
                    <a:lumOff val="5000"/>
                  </a:schemeClr>
                </a:solidFill>
              </a:rPr>
              <a:t>: </a:t>
            </a:r>
            <a:r>
              <a:rPr lang="fr-FR" b="1" dirty="0" smtClean="0">
                <a:solidFill>
                  <a:schemeClr val="tx1">
                    <a:lumMod val="95000"/>
                    <a:lumOff val="5000"/>
                  </a:schemeClr>
                </a:solidFill>
              </a:rPr>
              <a:t>Guillaume </a:t>
            </a:r>
            <a:r>
              <a:rPr lang="fr-FR" b="1" dirty="0" err="1" smtClean="0">
                <a:solidFill>
                  <a:schemeClr val="tx1">
                    <a:lumMod val="95000"/>
                    <a:lumOff val="5000"/>
                  </a:schemeClr>
                </a:solidFill>
              </a:rPr>
              <a:t>Bassez</a:t>
            </a:r>
            <a:r>
              <a:rPr lang="fr-FR" b="1" dirty="0" smtClean="0">
                <a:solidFill>
                  <a:schemeClr val="tx1">
                    <a:lumMod val="95000"/>
                    <a:lumOff val="5000"/>
                  </a:schemeClr>
                </a:solidFill>
              </a:rPr>
              <a:t> (Sorbonne </a:t>
            </a:r>
            <a:r>
              <a:rPr lang="fr-FR" b="1" dirty="0">
                <a:solidFill>
                  <a:schemeClr val="tx1">
                    <a:lumMod val="95000"/>
                    <a:lumOff val="5000"/>
                  </a:schemeClr>
                </a:solidFill>
              </a:rPr>
              <a:t>Université) </a:t>
            </a:r>
          </a:p>
          <a:p>
            <a:pPr marL="0" indent="0">
              <a:buNone/>
            </a:pPr>
            <a:r>
              <a:rPr lang="fr-FR" dirty="0" smtClean="0">
                <a:solidFill>
                  <a:schemeClr val="accent1">
                    <a:lumMod val="75000"/>
                  </a:schemeClr>
                </a:solidFill>
              </a:rPr>
              <a:t>guillaume.bassez@aphp.fr</a:t>
            </a:r>
            <a:endParaRPr lang="fr-FR" dirty="0">
              <a:solidFill>
                <a:schemeClr val="accent1">
                  <a:lumMod val="75000"/>
                </a:schemeClr>
              </a:solidFill>
            </a:endParaRPr>
          </a:p>
          <a:p>
            <a:pPr marL="0" indent="0">
              <a:lnSpc>
                <a:spcPct val="115000"/>
              </a:lnSpc>
              <a:spcAft>
                <a:spcPts val="0"/>
              </a:spcAft>
              <a:buNone/>
            </a:pPr>
            <a:endParaRPr lang="fr-FR" dirty="0">
              <a:solidFill>
                <a:schemeClr val="tx1">
                  <a:lumMod val="95000"/>
                  <a:lumOff val="5000"/>
                </a:schemeClr>
              </a:solidFill>
              <a:ea typeface="Calibri" panose="020F0502020204030204" pitchFamily="34" charset="0"/>
              <a:cs typeface="Times New Roman" panose="02020603050405020304" pitchFamily="18" charset="0"/>
            </a:endParaRPr>
          </a:p>
          <a:p>
            <a:pPr marL="0" indent="0">
              <a:lnSpc>
                <a:spcPct val="115000"/>
              </a:lnSpc>
              <a:spcAft>
                <a:spcPts val="0"/>
              </a:spcAft>
              <a:buNone/>
            </a:pPr>
            <a:r>
              <a:rPr lang="fr-FR" u="sng" dirty="0">
                <a:solidFill>
                  <a:schemeClr val="tx1">
                    <a:lumMod val="95000"/>
                    <a:lumOff val="5000"/>
                  </a:schemeClr>
                </a:solidFill>
                <a:ea typeface="Arial" panose="020B0604020202020204" pitchFamily="34" charset="0"/>
                <a:cs typeface="Times New Roman" panose="02020603050405020304" pitchFamily="18" charset="0"/>
              </a:rPr>
              <a:t>DATES :</a:t>
            </a:r>
            <a:r>
              <a:rPr lang="fr-FR" dirty="0">
                <a:solidFill>
                  <a:schemeClr val="tx1">
                    <a:lumMod val="95000"/>
                    <a:lumOff val="5000"/>
                  </a:schemeClr>
                </a:solidFill>
                <a:ea typeface="Arial" panose="020B0604020202020204" pitchFamily="34" charset="0"/>
                <a:cs typeface="Times New Roman" panose="02020603050405020304" pitchFamily="18" charset="0"/>
              </a:rPr>
              <a:t> </a:t>
            </a:r>
            <a:r>
              <a:rPr lang="fr-FR" dirty="0" smtClean="0">
                <a:solidFill>
                  <a:schemeClr val="tx1">
                    <a:lumMod val="95000"/>
                    <a:lumOff val="5000"/>
                  </a:schemeClr>
                </a:solidFill>
                <a:ea typeface="Arial" panose="020B0604020202020204" pitchFamily="34" charset="0"/>
                <a:cs typeface="Times New Roman" panose="02020603050405020304" pitchFamily="18" charset="0"/>
              </a:rPr>
              <a:t>2ème </a:t>
            </a:r>
            <a:r>
              <a:rPr lang="fr-FR" dirty="0">
                <a:solidFill>
                  <a:schemeClr val="tx1">
                    <a:lumMod val="95000"/>
                    <a:lumOff val="5000"/>
                  </a:schemeClr>
                </a:solidFill>
                <a:ea typeface="Arial" panose="020B0604020202020204" pitchFamily="34" charset="0"/>
                <a:cs typeface="Times New Roman" panose="02020603050405020304" pitchFamily="18" charset="0"/>
              </a:rPr>
              <a:t>semestre</a:t>
            </a:r>
            <a:endParaRPr lang="fr-FR" dirty="0">
              <a:solidFill>
                <a:schemeClr val="tx1">
                  <a:lumMod val="95000"/>
                  <a:lumOff val="5000"/>
                </a:schemeClr>
              </a:solidFill>
              <a:ea typeface="Calibri" panose="020F0502020204030204" pitchFamily="34" charset="0"/>
              <a:cs typeface="Times New Roman" panose="02020603050405020304" pitchFamily="18" charset="0"/>
            </a:endParaRPr>
          </a:p>
          <a:p>
            <a:pPr marL="0" indent="0">
              <a:lnSpc>
                <a:spcPct val="115000"/>
              </a:lnSpc>
              <a:spcAft>
                <a:spcPts val="0"/>
              </a:spcAft>
              <a:buNone/>
            </a:pPr>
            <a:r>
              <a:rPr lang="fr-FR" dirty="0">
                <a:solidFill>
                  <a:schemeClr val="tx1">
                    <a:lumMod val="95000"/>
                    <a:lumOff val="5000"/>
                  </a:schemeClr>
                </a:solidFill>
                <a:ea typeface="Arial" panose="020B0604020202020204" pitchFamily="34" charset="0"/>
                <a:cs typeface="Times New Roman" panose="02020603050405020304" pitchFamily="18" charset="0"/>
              </a:rPr>
              <a:t> </a:t>
            </a:r>
            <a:endParaRPr lang="fr-FR" dirty="0">
              <a:solidFill>
                <a:schemeClr val="tx1">
                  <a:lumMod val="95000"/>
                  <a:lumOff val="5000"/>
                </a:schemeClr>
              </a:solidFill>
              <a:ea typeface="Calibri" panose="020F0502020204030204" pitchFamily="34" charset="0"/>
              <a:cs typeface="Times New Roman" panose="02020603050405020304" pitchFamily="18" charset="0"/>
            </a:endParaRPr>
          </a:p>
          <a:p>
            <a:pPr marL="0" indent="0">
              <a:lnSpc>
                <a:spcPct val="115000"/>
              </a:lnSpc>
              <a:spcAft>
                <a:spcPts val="0"/>
              </a:spcAft>
              <a:buNone/>
            </a:pPr>
            <a:r>
              <a:rPr lang="fr-FR" u="sng" cap="all" dirty="0">
                <a:solidFill>
                  <a:schemeClr val="tx1">
                    <a:lumMod val="95000"/>
                    <a:lumOff val="5000"/>
                  </a:schemeClr>
                </a:solidFill>
                <a:ea typeface="Arial" panose="020B0604020202020204" pitchFamily="34" charset="0"/>
                <a:cs typeface="Times New Roman" panose="02020603050405020304" pitchFamily="18" charset="0"/>
              </a:rPr>
              <a:t>Type d'enseignement</a:t>
            </a:r>
            <a:r>
              <a:rPr lang="fr-FR" dirty="0">
                <a:solidFill>
                  <a:schemeClr val="tx1">
                    <a:lumMod val="95000"/>
                    <a:lumOff val="5000"/>
                  </a:schemeClr>
                </a:solidFill>
                <a:ea typeface="Arial" panose="020B0604020202020204" pitchFamily="34" charset="0"/>
                <a:cs typeface="Times New Roman" panose="02020603050405020304" pitchFamily="18" charset="0"/>
              </a:rPr>
              <a:t> :  </a:t>
            </a:r>
            <a:endParaRPr lang="fr-FR" dirty="0">
              <a:solidFill>
                <a:schemeClr val="tx1">
                  <a:lumMod val="95000"/>
                  <a:lumOff val="5000"/>
                </a:schemeClr>
              </a:solidFill>
              <a:ea typeface="Calibri" panose="020F0502020204030204" pitchFamily="34" charset="0"/>
              <a:cs typeface="Times New Roman" panose="02020603050405020304" pitchFamily="18" charset="0"/>
            </a:endParaRPr>
          </a:p>
          <a:p>
            <a:r>
              <a:rPr lang="fr-FR" dirty="0" smtClean="0"/>
              <a:t>Cours </a:t>
            </a:r>
            <a:r>
              <a:rPr lang="fr-FR" dirty="0"/>
              <a:t>Magistraux/Conférences : Conférences d'actualité sur les grands concepts  </a:t>
            </a:r>
          </a:p>
          <a:p>
            <a:r>
              <a:rPr lang="fr-FR" dirty="0" smtClean="0"/>
              <a:t>Travail </a:t>
            </a:r>
            <a:r>
              <a:rPr lang="fr-FR" dirty="0"/>
              <a:t>en petits groupes : Études bibliographiques (analyse d’articles, débat et perspectives de recherches) permettant l’élaboration d’un projet de recherche.</a:t>
            </a:r>
          </a:p>
          <a:p>
            <a:pPr marL="0" indent="0">
              <a:lnSpc>
                <a:spcPct val="115000"/>
              </a:lnSpc>
              <a:spcAft>
                <a:spcPts val="0"/>
              </a:spcAft>
              <a:buNone/>
            </a:pPr>
            <a:r>
              <a:rPr lang="fr-FR" dirty="0">
                <a:solidFill>
                  <a:schemeClr val="tx1">
                    <a:lumMod val="95000"/>
                    <a:lumOff val="5000"/>
                  </a:schemeClr>
                </a:solidFill>
                <a:ea typeface="Arial" panose="020B0604020202020204" pitchFamily="34" charset="0"/>
                <a:cs typeface="Times New Roman" panose="02020603050405020304" pitchFamily="18" charset="0"/>
              </a:rPr>
              <a:t> </a:t>
            </a:r>
            <a:endParaRPr lang="fr-FR" dirty="0" smtClean="0">
              <a:solidFill>
                <a:schemeClr val="tx1">
                  <a:lumMod val="95000"/>
                  <a:lumOff val="5000"/>
                </a:schemeClr>
              </a:solidFill>
              <a:ea typeface="Arial" panose="020B0604020202020204" pitchFamily="34" charset="0"/>
              <a:cs typeface="Times New Roman" panose="02020603050405020304" pitchFamily="18" charset="0"/>
            </a:endParaRPr>
          </a:p>
          <a:p>
            <a:pPr marL="0" indent="0">
              <a:lnSpc>
                <a:spcPct val="115000"/>
              </a:lnSpc>
              <a:spcAft>
                <a:spcPts val="0"/>
              </a:spcAft>
              <a:buNone/>
            </a:pPr>
            <a:r>
              <a:rPr lang="fr-FR" u="sng" dirty="0" smtClean="0">
                <a:solidFill>
                  <a:schemeClr val="tx1">
                    <a:lumMod val="95000"/>
                    <a:lumOff val="5000"/>
                  </a:schemeClr>
                </a:solidFill>
                <a:ea typeface="Times New Roman" panose="02020603050405020304" pitchFamily="18" charset="0"/>
                <a:cs typeface="Times New Roman" panose="02020603050405020304" pitchFamily="18" charset="0"/>
              </a:rPr>
              <a:t>VOLUME </a:t>
            </a:r>
            <a:r>
              <a:rPr lang="fr-FR" u="sng" dirty="0">
                <a:solidFill>
                  <a:schemeClr val="tx1">
                    <a:lumMod val="95000"/>
                    <a:lumOff val="5000"/>
                  </a:schemeClr>
                </a:solidFill>
                <a:ea typeface="Times New Roman" panose="02020603050405020304" pitchFamily="18" charset="0"/>
                <a:cs typeface="Times New Roman" panose="02020603050405020304" pitchFamily="18" charset="0"/>
              </a:rPr>
              <a:t>HORAIRE (y compris travail personnel) : 30 heures </a:t>
            </a:r>
            <a:endParaRPr lang="fr-FR" dirty="0">
              <a:solidFill>
                <a:schemeClr val="tx1">
                  <a:lumMod val="95000"/>
                  <a:lumOff val="5000"/>
                </a:schemeClr>
              </a:solidFill>
              <a:ea typeface="Calibri" panose="020F0502020204030204" pitchFamily="34" charset="0"/>
              <a:cs typeface="Times New Roman" panose="02020603050405020304" pitchFamily="18" charset="0"/>
            </a:endParaRPr>
          </a:p>
          <a:p>
            <a:pPr marL="0" indent="0">
              <a:buNone/>
            </a:pPr>
            <a:endParaRPr lang="fr-FR" dirty="0" smtClean="0"/>
          </a:p>
          <a:p>
            <a:pPr marL="0" indent="0">
              <a:buNone/>
            </a:pPr>
            <a:r>
              <a:rPr lang="fr-FR" dirty="0" smtClean="0"/>
              <a:t>EVALUATION: mémoire et/ou évaluation de présentation bibliographique</a:t>
            </a:r>
          </a:p>
          <a:p>
            <a:endParaRPr lang="fr-FR" dirty="0"/>
          </a:p>
        </p:txBody>
      </p:sp>
    </p:spTree>
    <p:extLst>
      <p:ext uri="{BB962C8B-B14F-4D97-AF65-F5344CB8AC3E}">
        <p14:creationId xmlns:p14="http://schemas.microsoft.com/office/powerpoint/2010/main" val="424940811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840</Words>
  <Application>Microsoft Office PowerPoint</Application>
  <PresentationFormat>Grand écran</PresentationFormat>
  <Paragraphs>114</Paragraphs>
  <Slides>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vt:i4>
      </vt:variant>
    </vt:vector>
  </HeadingPairs>
  <TitlesOfParts>
    <vt:vector size="12" baseType="lpstr">
      <vt:lpstr>Arial</vt:lpstr>
      <vt:lpstr>Calibri</vt:lpstr>
      <vt:lpstr>Calibri Light</vt:lpstr>
      <vt:lpstr>Times New Roman</vt:lpstr>
      <vt:lpstr>Thème Office</vt:lpstr>
      <vt:lpstr>     PARCOURS PHYSIOPATHOLOGIE DES GRANDS SYSTEMES </vt:lpstr>
      <vt:lpstr>Objectifs</vt:lpstr>
      <vt:lpstr>Composition du parcours</vt:lpstr>
      <vt:lpstr>UE « Physiologie et Physiopathologie digestive » DFGSM2</vt:lpstr>
      <vt:lpstr>Présentation PowerPoint</vt:lpstr>
      <vt:lpstr>UE « Interrelations tube digestif et microbiote» DFGSM3</vt:lpstr>
      <vt:lpstr>UEs «  De la génomique à la physiopathologie » et «Physiopathologie neuromusculaire » DFGSM3</vt:lpstr>
    </vt:vector>
  </TitlesOfParts>
  <Company>APHP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PARCOURS PHYSIOPATHOLOGIE DES GRANDS SYSTEMES</dc:title>
  <dc:creator>LETAVERNIER Emmanuel</dc:creator>
  <cp:lastModifiedBy>LETAVERNIER Emmanuel</cp:lastModifiedBy>
  <cp:revision>9</cp:revision>
  <dcterms:created xsi:type="dcterms:W3CDTF">2023-10-04T08:01:02Z</dcterms:created>
  <dcterms:modified xsi:type="dcterms:W3CDTF">2023-10-04T09:16:51Z</dcterms:modified>
</cp:coreProperties>
</file>