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2" r:id="rId4"/>
    <p:sldId id="264" r:id="rId5"/>
    <p:sldId id="267" r:id="rId6"/>
    <p:sldId id="263" r:id="rId7"/>
    <p:sldId id="266" r:id="rId8"/>
    <p:sldId id="261" r:id="rId9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2880">
          <p15:clr>
            <a:srgbClr val="A4A3A4"/>
          </p15:clr>
        </p15:guide>
        <p15:guide id="5" pos="5488">
          <p15:clr>
            <a:srgbClr val="A4A3A4"/>
          </p15:clr>
        </p15:guide>
        <p15:guide id="6" pos="272">
          <p15:clr>
            <a:srgbClr val="A4A3A4"/>
          </p15:clr>
        </p15:guide>
        <p15:guide id="7" pos="7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0" autoAdjust="0"/>
  </p:normalViewPr>
  <p:slideViewPr>
    <p:cSldViewPr showGuides="1">
      <p:cViewPr varScale="1">
        <p:scale>
          <a:sx n="46" d="100"/>
          <a:sy n="46" d="100"/>
        </p:scale>
        <p:origin x="1842" y="36"/>
      </p:cViewPr>
      <p:guideLst>
        <p:guide orient="horz" pos="2160"/>
        <p:guide orient="horz" pos="3974"/>
        <p:guide orient="horz" pos="1434"/>
        <p:guide pos="2880"/>
        <p:guide pos="5488"/>
        <p:guide pos="272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BACD6-8ED5-4F0D-83CA-3ADDA01C6AA8}" type="datetimeFigureOut">
              <a:rPr lang="fr-FR" smtClean="0"/>
              <a:t>31/05/2024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6DA6-809E-48E0-81EB-C20514256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21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t>31/05/2024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938" y="1988840"/>
            <a:ext cx="7561262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05804" y="2302024"/>
            <a:ext cx="3106396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3816" y="5863040"/>
            <a:ext cx="164838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Document confidentiel –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ne peut être reproduit ni diffusé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sans l'accord préalable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de</a:t>
            </a:r>
            <a:r>
              <a:rPr lang="fr-FR" sz="800" baseline="0" dirty="0">
                <a:solidFill>
                  <a:schemeClr val="bg1"/>
                </a:solidFill>
              </a:rPr>
              <a:t> Sorbonne Université.</a:t>
            </a:r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13176"/>
            <a:ext cx="1567833" cy="7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548680"/>
            <a:ext cx="7535862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50938" y="2708920"/>
            <a:ext cx="4321162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5"/>
              </a:buClr>
              <a:buFont typeface="+mj-lt"/>
              <a:buAutoNum type="arabicPeriod"/>
              <a:defRPr sz="14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98384" y="2024844"/>
            <a:ext cx="1441668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1900" y="3765017"/>
            <a:ext cx="5040299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" y="0"/>
            <a:ext cx="1691680" cy="8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7561262" cy="403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104000" y="-9061"/>
            <a:ext cx="5040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272779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2736986" cy="403225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104000" y="6165384"/>
            <a:ext cx="5040000" cy="720000"/>
          </a:xfrm>
          <a:solidFill>
            <a:schemeClr val="accent5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844">
            <a:off x="246965" y="5347001"/>
            <a:ext cx="1016877" cy="10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9144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6165384"/>
            <a:ext cx="9144000" cy="720000"/>
          </a:xfrm>
          <a:solidFill>
            <a:schemeClr val="accent5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437230" y="1412776"/>
            <a:ext cx="5274970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3437231" y="661274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3547147" cy="17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7535862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0938" y="2276871"/>
            <a:ext cx="7535862" cy="403185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01254" y="6601044"/>
            <a:ext cx="252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137"/>
            <a:ext cx="158398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fr/programme-guide/part-a/eligible-countri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edecine-international@sorbonne-universite.fr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medecine@sorbonne-universite.fr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Mobilité des personnels enseignants &amp; chercheurs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52" y="4646640"/>
            <a:ext cx="1957181" cy="22113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39" y="5653"/>
            <a:ext cx="1389261" cy="14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5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2" r="21312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916458"/>
            <a:ext cx="2727792" cy="1143000"/>
          </a:xfrm>
        </p:spPr>
        <p:txBody>
          <a:bodyPr/>
          <a:lstStyle/>
          <a:p>
            <a:r>
              <a:rPr lang="fr-FR" dirty="0"/>
              <a:t>Erasmus+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95536" y="2276872"/>
            <a:ext cx="3846323" cy="4392885"/>
          </a:xfrm>
        </p:spPr>
        <p:txBody>
          <a:bodyPr>
            <a:normAutofit/>
          </a:bodyPr>
          <a:lstStyle/>
          <a:p>
            <a:r>
              <a:rPr lang="fr-FR" sz="1600" dirty="0"/>
              <a:t>Ce n’est pas que pour les étudiants !</a:t>
            </a:r>
          </a:p>
          <a:p>
            <a:endParaRPr lang="fr-FR" sz="1600" dirty="0"/>
          </a:p>
          <a:p>
            <a:r>
              <a:rPr lang="fr-FR" sz="1600" dirty="0"/>
              <a:t>Vous pouvez partir pour quelques jours/semaines dans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une université européenne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 laboratoire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 hôpital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tout établissement participant au programme Erasmus+ </a:t>
            </a:r>
            <a:endParaRPr lang="fr-FR" sz="1600" dirty="0" smtClean="0"/>
          </a:p>
          <a:p>
            <a:r>
              <a:rPr lang="fr-FR" sz="1050" dirty="0" smtClean="0"/>
              <a:t>Liste des pays concernés : </a:t>
            </a:r>
            <a:r>
              <a:rPr lang="fr-FR" sz="1050" dirty="0">
                <a:hlinkClick r:id="rId3"/>
              </a:rPr>
              <a:t>https://</a:t>
            </a:r>
            <a:r>
              <a:rPr lang="fr-FR" sz="1050" dirty="0" smtClean="0">
                <a:hlinkClick r:id="rId3"/>
              </a:rPr>
              <a:t>erasmus-plus.ec.europa.eu/fr/programme-guide/part-a/eligible-countries</a:t>
            </a:r>
            <a:r>
              <a:rPr lang="fr-FR" sz="1050" dirty="0" smtClean="0"/>
              <a:t> </a:t>
            </a:r>
            <a:endParaRPr lang="fr-F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97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899592" y="2276475"/>
            <a:ext cx="3204408" cy="403225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altLang="fr-FR" dirty="0"/>
              <a:t>Découvrir une culture médicale </a:t>
            </a:r>
            <a:r>
              <a:rPr lang="fr-FR" altLang="fr-FR" dirty="0" smtClean="0"/>
              <a:t>différente.</a:t>
            </a:r>
            <a:endParaRPr lang="fr-FR" altLang="fr-FR" dirty="0"/>
          </a:p>
          <a:p>
            <a:pPr marL="285750" indent="-285750">
              <a:buFontTx/>
              <a:buChar char="-"/>
            </a:pPr>
            <a:r>
              <a:rPr lang="fr-FR" altLang="fr-FR" dirty="0" smtClean="0">
                <a:solidFill>
                  <a:srgbClr val="FF0000"/>
                </a:solidFill>
              </a:rPr>
              <a:t>Enrichir </a:t>
            </a:r>
            <a:r>
              <a:rPr lang="fr-FR" altLang="fr-FR" dirty="0">
                <a:solidFill>
                  <a:srgbClr val="FF0000"/>
                </a:solidFill>
              </a:rPr>
              <a:t>ses pratiques </a:t>
            </a:r>
            <a:r>
              <a:rPr lang="fr-FR" altLang="fr-FR" dirty="0"/>
              <a:t>d’enseignement/de recherche/de </a:t>
            </a:r>
            <a:r>
              <a:rPr lang="fr-FR" altLang="fr-FR" dirty="0" smtClean="0"/>
              <a:t>travail.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Améliorer ses </a:t>
            </a:r>
            <a:r>
              <a:rPr lang="fr-FR" dirty="0">
                <a:solidFill>
                  <a:srgbClr val="FF0000"/>
                </a:solidFill>
              </a:rPr>
              <a:t>compétences </a:t>
            </a:r>
            <a:r>
              <a:rPr lang="fr-FR" dirty="0" smtClean="0">
                <a:solidFill>
                  <a:srgbClr val="FF0000"/>
                </a:solidFill>
              </a:rPr>
              <a:t>linguistiques</a:t>
            </a:r>
            <a:r>
              <a:rPr lang="fr-FR" dirty="0" smtClean="0"/>
              <a:t>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Aider au développement de la coopération entre les établissements d’enseignement supérieur en créant des relations personnelles avec vos </a:t>
            </a:r>
            <a:r>
              <a:rPr lang="fr-FR" dirty="0" smtClean="0"/>
              <a:t>interlocuteurs.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Développer son réseau de partenaires internationaux</a:t>
            </a:r>
          </a:p>
          <a:p>
            <a:pPr marL="285750" indent="-285750">
              <a:buFontTx/>
              <a:buChar char="-"/>
            </a:pPr>
            <a:r>
              <a:rPr lang="fr-FR" dirty="0"/>
              <a:t>Monter des thèses en </a:t>
            </a:r>
            <a:r>
              <a:rPr lang="fr-FR" dirty="0" smtClean="0"/>
              <a:t>cotutelles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Enseigner </a:t>
            </a:r>
            <a:r>
              <a:rPr lang="fr-FR" dirty="0" smtClean="0"/>
              <a:t>dans une langue étrangère.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" name="Espace réservé pour une image 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2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Avantages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71600" y="2276475"/>
            <a:ext cx="2916324" cy="403225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Enrichir ses pratiques </a:t>
            </a:r>
            <a:r>
              <a:rPr lang="fr-FR" dirty="0" smtClean="0"/>
              <a:t>professionnelles.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Renouveler son regard sur le </a:t>
            </a:r>
            <a:r>
              <a:rPr lang="fr-FR" dirty="0" smtClean="0"/>
              <a:t>métier.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Sortir de la </a:t>
            </a:r>
            <a:r>
              <a:rPr lang="fr-FR" dirty="0" smtClean="0"/>
              <a:t>routine.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Rencontrer de nouvelles personnes et élargir son horizon </a:t>
            </a:r>
            <a:r>
              <a:rPr lang="fr-FR" dirty="0" smtClean="0"/>
              <a:t>professionnel.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Prendre confiance en soi pour la pratique d’une langue </a:t>
            </a:r>
            <a:r>
              <a:rPr lang="fr-FR" dirty="0" smtClean="0"/>
              <a:t>étrangère.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Meilleure connaissance de la culture des systèmes éducatifs étrangers = meilleur accueil des </a:t>
            </a:r>
            <a:r>
              <a:rPr lang="fr-FR" dirty="0" smtClean="0"/>
              <a:t>étudiants.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r="265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118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989856"/>
            <a:ext cx="355520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Avantages pour vos étudiants / doctorants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71600" y="2276475"/>
            <a:ext cx="2916324" cy="403225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altLang="fr-FR" dirty="0"/>
              <a:t>Le contenu pédagogique préparé pour le séjour de mobilité peut être réutilisé à la SU.</a:t>
            </a:r>
          </a:p>
          <a:p>
            <a:pPr marL="285750" indent="-285750">
              <a:buFontTx/>
              <a:buChar char="-"/>
            </a:pPr>
            <a:r>
              <a:rPr lang="fr-FR" altLang="fr-FR" dirty="0"/>
              <a:t> Vous pouvez recevoir votre homologue : les étudiants qui ne sont pas en mesure de partir à l'étranger peuvent bénéficier du contact d'un enseignant invité.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r="265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572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0938" y="989856"/>
            <a:ext cx="284499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candidater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sz="1200" dirty="0"/>
              <a:t>Prendre contact avec le service des relations internationales </a:t>
            </a:r>
            <a:br>
              <a:rPr lang="fr-FR" sz="1200" dirty="0"/>
            </a:br>
            <a:r>
              <a:rPr lang="fr-FR" sz="1200" dirty="0"/>
              <a:t>(01 44 27 34 72) – Bureau </a:t>
            </a:r>
            <a:r>
              <a:rPr lang="fr-FR" sz="1200" dirty="0" smtClean="0"/>
              <a:t>202, 2</a:t>
            </a:r>
            <a:r>
              <a:rPr lang="fr-FR" sz="1200" baseline="30000" dirty="0" smtClean="0"/>
              <a:t>e</a:t>
            </a:r>
            <a:r>
              <a:rPr lang="fr-FR" sz="1200" dirty="0" smtClean="0"/>
              <a:t> </a:t>
            </a:r>
            <a:r>
              <a:rPr lang="fr-FR" sz="1200" dirty="0"/>
              <a:t>étage, 91 Bd de l’hôpital :</a:t>
            </a:r>
            <a:br>
              <a:rPr lang="fr-FR" sz="1200" dirty="0"/>
            </a:br>
            <a:r>
              <a:rPr lang="fr-FR" sz="1200" dirty="0">
                <a:hlinkClick r:id="rId2"/>
              </a:rPr>
              <a:t>medecine-international@sorbonne-universite.fr</a:t>
            </a:r>
            <a:endParaRPr lang="fr-FR" sz="1200" dirty="0"/>
          </a:p>
          <a:p>
            <a:pPr marL="285750" indent="-285750">
              <a:buFontTx/>
              <a:buChar char="-"/>
            </a:pPr>
            <a:r>
              <a:rPr lang="fr-FR" sz="1200" dirty="0"/>
              <a:t>Réfléchir ensemble à votre projet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Trouver ensemble la destination la plus adaptée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Remplir un dossier de candidature 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Les frais de déplacement sont couverts </a:t>
            </a:r>
            <a:r>
              <a:rPr lang="fr-FR" sz="1200" dirty="0" smtClean="0">
                <a:solidFill>
                  <a:srgbClr val="FF0000"/>
                </a:solidFill>
              </a:rPr>
              <a:t>en avance par </a:t>
            </a:r>
            <a:r>
              <a:rPr lang="fr-FR" sz="1200" dirty="0">
                <a:solidFill>
                  <a:srgbClr val="FF0000"/>
                </a:solidFill>
              </a:rPr>
              <a:t>le budget Erasmus+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Un petit rapport écrit est demandé au retour afin de mesurer les bénéfices de cette mobilité</a:t>
            </a:r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r="16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284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0938" y="989856"/>
            <a:ext cx="284499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Une hésitation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150938" y="2420093"/>
            <a:ext cx="2736986" cy="403225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sz="1200" dirty="0"/>
              <a:t>Vous pouvez signaler votre volonté d’accueillir un homologue étranger avant de partir vous-même.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Contact : </a:t>
            </a:r>
            <a:r>
              <a:rPr lang="fr-FR" sz="1200" dirty="0">
                <a:hlinkClick r:id="rId2"/>
              </a:rPr>
              <a:t>medecine@sorbonne-universite.fr</a:t>
            </a:r>
            <a:endParaRPr lang="fr-FR" sz="1200" dirty="0"/>
          </a:p>
          <a:p>
            <a:pPr marL="285750" indent="-285750">
              <a:buFontTx/>
              <a:buChar char="-"/>
            </a:pPr>
            <a:endParaRPr lang="fr-FR" sz="1200" dirty="0"/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r="19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751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4129">
            <a:off x="7834261" y="273453"/>
            <a:ext cx="1106833" cy="11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8903"/>
      </p:ext>
    </p:extLst>
  </p:cSld>
  <p:clrMapOvr>
    <a:masterClrMapping/>
  </p:clrMapOvr>
</p:sld>
</file>

<file path=ppt/theme/theme1.xml><?xml version="1.0" encoding="utf-8"?>
<a:theme xmlns:a="http://schemas.openxmlformats.org/drawingml/2006/main" name="Sorbonne Université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solidFill>
            <a:schemeClr val="accent5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Sorbonne Université Médecine 4x3 v1</Template>
  <TotalTime>160</TotalTime>
  <Words>304</Words>
  <Application>Microsoft Office PowerPoint</Application>
  <PresentationFormat>Affichage à l'écran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Sorbonne Université</vt:lpstr>
      <vt:lpstr>Mobilité des personnels enseignants &amp; chercheurs</vt:lpstr>
      <vt:lpstr>Erasmus+</vt:lpstr>
      <vt:lpstr>Objectifs</vt:lpstr>
      <vt:lpstr>Avantages</vt:lpstr>
      <vt:lpstr>Avantages pour vos étudiants / doctorants</vt:lpstr>
      <vt:lpstr>Comment candidater ?</vt:lpstr>
      <vt:lpstr>Une hésitation ?</vt:lpstr>
      <vt:lpstr>Présentation PowerPoint</vt:lpstr>
    </vt:vector>
  </TitlesOfParts>
  <Company>Université P &amp; M Curie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DAVID Nathalie</dc:creator>
  <cp:lastModifiedBy>LE CADET Katarzyna</cp:lastModifiedBy>
  <cp:revision>23</cp:revision>
  <cp:lastPrinted>2020-02-14T15:14:48Z</cp:lastPrinted>
  <dcterms:created xsi:type="dcterms:W3CDTF">2019-11-29T13:10:22Z</dcterms:created>
  <dcterms:modified xsi:type="dcterms:W3CDTF">2024-05-31T14:05:36Z</dcterms:modified>
</cp:coreProperties>
</file>