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AE8"/>
    <a:srgbClr val="6A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7781EB-6D1A-43D0-91F9-42AB2CEF2141}" v="5" dt="2022-06-14T19:36:24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16" d="100"/>
          <a:sy n="16" d="100"/>
        </p:scale>
        <p:origin x="30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petit" userId="de3235ccc752a2e0" providerId="LiveId" clId="{9D7781EB-6D1A-43D0-91F9-42AB2CEF2141}"/>
    <pc:docChg chg="undo custSel modSld">
      <pc:chgData name="arnaud petit" userId="de3235ccc752a2e0" providerId="LiveId" clId="{9D7781EB-6D1A-43D0-91F9-42AB2CEF2141}" dt="2022-06-14T19:40:54.947" v="892" actId="1037"/>
      <pc:docMkLst>
        <pc:docMk/>
      </pc:docMkLst>
      <pc:sldChg chg="addSp delSp modSp mod">
        <pc:chgData name="arnaud petit" userId="de3235ccc752a2e0" providerId="LiveId" clId="{9D7781EB-6D1A-43D0-91F9-42AB2CEF2141}" dt="2022-06-14T19:40:54.947" v="892" actId="1037"/>
        <pc:sldMkLst>
          <pc:docMk/>
          <pc:sldMk cId="2944597198" sldId="256"/>
        </pc:sldMkLst>
        <pc:spChg chg="mod">
          <ac:chgData name="arnaud petit" userId="de3235ccc752a2e0" providerId="LiveId" clId="{9D7781EB-6D1A-43D0-91F9-42AB2CEF2141}" dt="2022-06-14T19:31:45.974" v="347" actId="20577"/>
          <ac:spMkLst>
            <pc:docMk/>
            <pc:sldMk cId="2944597198" sldId="256"/>
            <ac:spMk id="2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28:02.426" v="83" actId="113"/>
          <ac:spMkLst>
            <pc:docMk/>
            <pc:sldMk cId="2944597198" sldId="256"/>
            <ac:spMk id="12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25:40.234" v="22" actId="1076"/>
          <ac:spMkLst>
            <pc:docMk/>
            <pc:sldMk cId="2944597198" sldId="256"/>
            <ac:spMk id="19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28:12.066" v="85" actId="1076"/>
          <ac:spMkLst>
            <pc:docMk/>
            <pc:sldMk cId="2944597198" sldId="256"/>
            <ac:spMk id="20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9:30.963" v="765" actId="14100"/>
          <ac:spMkLst>
            <pc:docMk/>
            <pc:sldMk cId="2944597198" sldId="256"/>
            <ac:spMk id="24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8:34.818" v="750" actId="113"/>
          <ac:spMkLst>
            <pc:docMk/>
            <pc:sldMk cId="2944597198" sldId="256"/>
            <ac:spMk id="25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40:45.152" v="891" actId="122"/>
          <ac:spMkLst>
            <pc:docMk/>
            <pc:sldMk cId="2944597198" sldId="256"/>
            <ac:spMk id="28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5:37.435" v="627" actId="122"/>
          <ac:spMkLst>
            <pc:docMk/>
            <pc:sldMk cId="2944597198" sldId="256"/>
            <ac:spMk id="47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9:09.577" v="757" actId="1076"/>
          <ac:spMkLst>
            <pc:docMk/>
            <pc:sldMk cId="2944597198" sldId="256"/>
            <ac:spMk id="48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9:34.494" v="766" actId="14100"/>
          <ac:spMkLst>
            <pc:docMk/>
            <pc:sldMk cId="2944597198" sldId="256"/>
            <ac:spMk id="49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9:02.749" v="756" actId="1076"/>
          <ac:spMkLst>
            <pc:docMk/>
            <pc:sldMk cId="2944597198" sldId="256"/>
            <ac:spMk id="50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9:28.276" v="764" actId="1076"/>
          <ac:spMkLst>
            <pc:docMk/>
            <pc:sldMk cId="2944597198" sldId="256"/>
            <ac:spMk id="57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7:41.016" v="740" actId="20577"/>
          <ac:spMkLst>
            <pc:docMk/>
            <pc:sldMk cId="2944597198" sldId="256"/>
            <ac:spMk id="61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7:24.848" v="735" actId="20577"/>
          <ac:spMkLst>
            <pc:docMk/>
            <pc:sldMk cId="2944597198" sldId="256"/>
            <ac:spMk id="62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3:32.259" v="497" actId="20577"/>
          <ac:spMkLst>
            <pc:docMk/>
            <pc:sldMk cId="2944597198" sldId="256"/>
            <ac:spMk id="65" creationId="{00000000-0000-0000-0000-000000000000}"/>
          </ac:spMkLst>
        </pc:spChg>
        <pc:spChg chg="mod">
          <ac:chgData name="arnaud petit" userId="de3235ccc752a2e0" providerId="LiveId" clId="{9D7781EB-6D1A-43D0-91F9-42AB2CEF2141}" dt="2022-06-14T19:39:38.790" v="768" actId="12"/>
          <ac:spMkLst>
            <pc:docMk/>
            <pc:sldMk cId="2944597198" sldId="256"/>
            <ac:spMk id="67" creationId="{00000000-0000-0000-0000-000000000000}"/>
          </ac:spMkLst>
        </pc:spChg>
        <pc:spChg chg="add mod">
          <ac:chgData name="arnaud petit" userId="de3235ccc752a2e0" providerId="LiveId" clId="{9D7781EB-6D1A-43D0-91F9-42AB2CEF2141}" dt="2022-06-14T19:35:55.807" v="676" actId="20577"/>
          <ac:spMkLst>
            <pc:docMk/>
            <pc:sldMk cId="2944597198" sldId="256"/>
            <ac:spMk id="77" creationId="{0718A1D3-64E8-AB9D-54A7-800B86FEB555}"/>
          </ac:spMkLst>
        </pc:spChg>
        <pc:spChg chg="add mod">
          <ac:chgData name="arnaud petit" userId="de3235ccc752a2e0" providerId="LiveId" clId="{9D7781EB-6D1A-43D0-91F9-42AB2CEF2141}" dt="2022-06-14T19:40:54.947" v="892" actId="1037"/>
          <ac:spMkLst>
            <pc:docMk/>
            <pc:sldMk cId="2944597198" sldId="256"/>
            <ac:spMk id="78" creationId="{4B9F183D-EC64-F5E8-1826-65219D8AC237}"/>
          </ac:spMkLst>
        </pc:spChg>
        <pc:spChg chg="add mod">
          <ac:chgData name="arnaud petit" userId="de3235ccc752a2e0" providerId="LiveId" clId="{9D7781EB-6D1A-43D0-91F9-42AB2CEF2141}" dt="2022-06-14T19:36:46.900" v="709" actId="1076"/>
          <ac:spMkLst>
            <pc:docMk/>
            <pc:sldMk cId="2944597198" sldId="256"/>
            <ac:spMk id="79" creationId="{0CD48CD4-21B8-EA13-ACF3-4D59B9A94116}"/>
          </ac:spMkLst>
        </pc:spChg>
        <pc:spChg chg="mod">
          <ac:chgData name="arnaud petit" userId="de3235ccc752a2e0" providerId="LiveId" clId="{9D7781EB-6D1A-43D0-91F9-42AB2CEF2141}" dt="2022-06-14T19:25:34.954" v="21" actId="1076"/>
          <ac:spMkLst>
            <pc:docMk/>
            <pc:sldMk cId="2944597198" sldId="256"/>
            <ac:spMk id="110" creationId="{00000000-0000-0000-0000-000000000000}"/>
          </ac:spMkLst>
        </pc:spChg>
        <pc:picChg chg="mod">
          <ac:chgData name="arnaud petit" userId="de3235ccc752a2e0" providerId="LiveId" clId="{9D7781EB-6D1A-43D0-91F9-42AB2CEF2141}" dt="2022-06-14T19:25:13.708" v="13" actId="1076"/>
          <ac:picMkLst>
            <pc:docMk/>
            <pc:sldMk cId="2944597198" sldId="256"/>
            <ac:picMk id="3" creationId="{00000000-0000-0000-0000-000000000000}"/>
          </ac:picMkLst>
        </pc:picChg>
        <pc:picChg chg="add mod">
          <ac:chgData name="arnaud petit" userId="de3235ccc752a2e0" providerId="LiveId" clId="{9D7781EB-6D1A-43D0-91F9-42AB2CEF2141}" dt="2022-06-14T19:25:27.612" v="20" actId="1076"/>
          <ac:picMkLst>
            <pc:docMk/>
            <pc:sldMk cId="2944597198" sldId="256"/>
            <ac:picMk id="8" creationId="{BCB4B7CA-A993-0662-481E-07A262EF3422}"/>
          </ac:picMkLst>
        </pc:picChg>
        <pc:picChg chg="mod">
          <ac:chgData name="arnaud petit" userId="de3235ccc752a2e0" providerId="LiveId" clId="{9D7781EB-6D1A-43D0-91F9-42AB2CEF2141}" dt="2022-06-14T19:27:59.926" v="82" actId="1076"/>
          <ac:picMkLst>
            <pc:docMk/>
            <pc:sldMk cId="2944597198" sldId="256"/>
            <ac:picMk id="11" creationId="{00000000-0000-0000-0000-000000000000}"/>
          </ac:picMkLst>
        </pc:picChg>
        <pc:picChg chg="del">
          <ac:chgData name="arnaud petit" userId="de3235ccc752a2e0" providerId="LiveId" clId="{9D7781EB-6D1A-43D0-91F9-42AB2CEF2141}" dt="2022-06-14T19:23:16.809" v="1" actId="478"/>
          <ac:picMkLst>
            <pc:docMk/>
            <pc:sldMk cId="2944597198" sldId="256"/>
            <ac:picMk id="13" creationId="{00000000-0000-0000-0000-000000000000}"/>
          </ac:picMkLst>
        </pc:picChg>
        <pc:picChg chg="del">
          <ac:chgData name="arnaud petit" userId="de3235ccc752a2e0" providerId="LiveId" clId="{9D7781EB-6D1A-43D0-91F9-42AB2CEF2141}" dt="2022-06-14T19:25:02.430" v="7" actId="478"/>
          <ac:picMkLst>
            <pc:docMk/>
            <pc:sldMk cId="2944597198" sldId="256"/>
            <ac:picMk id="16" creationId="{00000000-0000-0000-0000-000000000000}"/>
          </ac:picMkLst>
        </pc:picChg>
        <pc:picChg chg="mod">
          <ac:chgData name="arnaud petit" userId="de3235ccc752a2e0" providerId="LiveId" clId="{9D7781EB-6D1A-43D0-91F9-42AB2CEF2141}" dt="2022-06-14T19:25:17.067" v="14" actId="1076"/>
          <ac:picMkLst>
            <pc:docMk/>
            <pc:sldMk cId="2944597198" sldId="256"/>
            <ac:picMk id="17" creationId="{00000000-0000-0000-0000-000000000000}"/>
          </ac:picMkLst>
        </pc:picChg>
        <pc:picChg chg="add mod">
          <ac:chgData name="arnaud petit" userId="de3235ccc752a2e0" providerId="LiveId" clId="{9D7781EB-6D1A-43D0-91F9-42AB2CEF2141}" dt="2022-06-14T19:25:19.113" v="15" actId="1076"/>
          <ac:picMkLst>
            <pc:docMk/>
            <pc:sldMk cId="2944597198" sldId="256"/>
            <ac:picMk id="73" creationId="{D24CED13-4E09-74A3-BC03-E99B09111DF7}"/>
          </ac:picMkLst>
        </pc:picChg>
        <pc:picChg chg="mod">
          <ac:chgData name="arnaud petit" userId="de3235ccc752a2e0" providerId="LiveId" clId="{9D7781EB-6D1A-43D0-91F9-42AB2CEF2141}" dt="2022-06-14T19:37:19.115" v="734" actId="1076"/>
          <ac:picMkLst>
            <pc:docMk/>
            <pc:sldMk cId="2944597198" sldId="256"/>
            <ac:picMk id="88" creationId="{00000000-0000-0000-0000-000000000000}"/>
          </ac:picMkLst>
        </pc:picChg>
        <pc:picChg chg="mod">
          <ac:chgData name="arnaud petit" userId="de3235ccc752a2e0" providerId="LiveId" clId="{9D7781EB-6D1A-43D0-91F9-42AB2CEF2141}" dt="2022-06-14T19:37:27.019" v="736" actId="1076"/>
          <ac:picMkLst>
            <pc:docMk/>
            <pc:sldMk cId="2944597198" sldId="256"/>
            <ac:picMk id="89" creationId="{00000000-0000-0000-0000-000000000000}"/>
          </ac:picMkLst>
        </pc:picChg>
        <pc:cxnChg chg="mod">
          <ac:chgData name="arnaud petit" userId="de3235ccc752a2e0" providerId="LiveId" clId="{9D7781EB-6D1A-43D0-91F9-42AB2CEF2141}" dt="2022-06-14T19:34:50.724" v="567" actId="14100"/>
          <ac:cxnSpMkLst>
            <pc:docMk/>
            <pc:sldMk cId="2944597198" sldId="256"/>
            <ac:cxnSpMk id="55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40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41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10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3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8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23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5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13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447F-88DF-4982-803F-9E8A484867A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13B6-1FD2-4227-8D7F-E133411F9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8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972825"/>
            <a:ext cx="30275213" cy="382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723" y="417766"/>
            <a:ext cx="2245721" cy="14056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254522" y="1930178"/>
            <a:ext cx="3897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/>
                </a:solidFill>
              </a:rPr>
              <a:t>12</a:t>
            </a:r>
            <a:r>
              <a:rPr lang="fr-FR" sz="3200" b="1" baseline="30000" dirty="0" smtClean="0">
                <a:solidFill>
                  <a:schemeClr val="accent1"/>
                </a:solidFill>
              </a:rPr>
              <a:t>ème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>
                <a:solidFill>
                  <a:schemeClr val="accent1"/>
                </a:solidFill>
              </a:rPr>
              <a:t>congrès </a:t>
            </a:r>
          </a:p>
          <a:p>
            <a:pPr algn="ctr"/>
            <a:r>
              <a:rPr lang="fr-FR" sz="3200" b="1" dirty="0" smtClean="0">
                <a:solidFill>
                  <a:schemeClr val="accent1"/>
                </a:solidFill>
              </a:rPr>
              <a:t>19-21 </a:t>
            </a:r>
            <a:r>
              <a:rPr lang="fr-FR" sz="3200" b="1" dirty="0">
                <a:solidFill>
                  <a:schemeClr val="accent1"/>
                </a:solidFill>
              </a:rPr>
              <a:t>juin </a:t>
            </a:r>
            <a:r>
              <a:rPr lang="fr-FR" sz="3200" b="1" dirty="0" smtClean="0">
                <a:solidFill>
                  <a:schemeClr val="accent1"/>
                </a:solidFill>
              </a:rPr>
              <a:t>23</a:t>
            </a:r>
            <a:endParaRPr lang="fr-FR" sz="3200" b="1" dirty="0">
              <a:solidFill>
                <a:schemeClr val="accent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accent1"/>
                </a:solidFill>
              </a:rPr>
              <a:t>Brest 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0" y="39491670"/>
            <a:ext cx="5345424" cy="30090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331" y="40371162"/>
            <a:ext cx="8775493" cy="175116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65853" y="690227"/>
            <a:ext cx="25671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50000"/>
                  </a:schemeClr>
                </a:solidFill>
              </a:rPr>
              <a:t>Formation à l’acquisition </a:t>
            </a:r>
            <a:r>
              <a:rPr lang="fr-FR" sz="6600" b="1" dirty="0">
                <a:solidFill>
                  <a:schemeClr val="accent1">
                    <a:lumMod val="50000"/>
                  </a:schemeClr>
                </a:solidFill>
              </a:rPr>
              <a:t>de l’outil de communication </a:t>
            </a:r>
            <a:r>
              <a:rPr lang="fr-FR" sz="6600" b="1" dirty="0" smtClean="0">
                <a:solidFill>
                  <a:schemeClr val="accent2">
                    <a:lumMod val="75000"/>
                  </a:schemeClr>
                </a:solidFill>
              </a:rPr>
              <a:t>SAED </a:t>
            </a:r>
            <a:r>
              <a:rPr lang="fr-FR" sz="6600" b="1" dirty="0">
                <a:solidFill>
                  <a:schemeClr val="accent1">
                    <a:lumMod val="50000"/>
                  </a:schemeClr>
                </a:solidFill>
              </a:rPr>
              <a:t>auprès </a:t>
            </a:r>
            <a:r>
              <a:rPr lang="fr-FR" sz="6600" b="1" dirty="0" smtClean="0">
                <a:solidFill>
                  <a:schemeClr val="accent1">
                    <a:lumMod val="50000"/>
                  </a:schemeClr>
                </a:solidFill>
              </a:rPr>
              <a:t>d’étudiants en santé  : Que reste-t-il 1 an après ?</a:t>
            </a:r>
            <a:endParaRPr lang="fr-FR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835" y="3537486"/>
            <a:ext cx="302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tx2"/>
                </a:solidFill>
              </a:rPr>
              <a:t>J. </a:t>
            </a:r>
            <a:r>
              <a:rPr lang="fr-FR" sz="3200" dirty="0" err="1" smtClean="0">
                <a:solidFill>
                  <a:schemeClr val="tx2"/>
                </a:solidFill>
              </a:rPr>
              <a:t>Nespoulous</a:t>
            </a:r>
            <a:r>
              <a:rPr lang="fr-FR" sz="3200" dirty="0" smtClean="0">
                <a:solidFill>
                  <a:schemeClr val="tx2"/>
                </a:solidFill>
              </a:rPr>
              <a:t>, A. Caradec</a:t>
            </a:r>
            <a:r>
              <a:rPr lang="fr-FR" sz="3200" baseline="30000" dirty="0" smtClean="0">
                <a:solidFill>
                  <a:schemeClr val="tx2"/>
                </a:solidFill>
              </a:rPr>
              <a:t>1</a:t>
            </a:r>
            <a:r>
              <a:rPr lang="fr-FR" sz="3200" dirty="0" smtClean="0">
                <a:solidFill>
                  <a:schemeClr val="tx2"/>
                </a:solidFill>
              </a:rPr>
              <a:t>, </a:t>
            </a:r>
            <a:r>
              <a:rPr lang="fr-FR" sz="3200" dirty="0">
                <a:solidFill>
                  <a:schemeClr val="tx2"/>
                </a:solidFill>
              </a:rPr>
              <a:t>A</a:t>
            </a:r>
            <a:r>
              <a:rPr lang="fr-FR" sz="3200" dirty="0" smtClean="0">
                <a:solidFill>
                  <a:schemeClr val="tx2"/>
                </a:solidFill>
              </a:rPr>
              <a:t>. Petit </a:t>
            </a:r>
            <a:r>
              <a:rPr lang="fr-FR" sz="3200" baseline="30000" dirty="0">
                <a:solidFill>
                  <a:schemeClr val="tx2"/>
                </a:solidFill>
              </a:rPr>
              <a:t>1,2,3</a:t>
            </a:r>
          </a:p>
          <a:p>
            <a:pPr algn="ctr"/>
            <a:r>
              <a:rPr lang="fr-FR" sz="3200" dirty="0" smtClean="0">
                <a:solidFill>
                  <a:schemeClr val="tx2"/>
                </a:solidFill>
              </a:rPr>
              <a:t>Plateforme </a:t>
            </a:r>
            <a:r>
              <a:rPr lang="fr-FR" sz="3200" dirty="0">
                <a:solidFill>
                  <a:schemeClr val="tx2"/>
                </a:solidFill>
              </a:rPr>
              <a:t>de simulation P</a:t>
            </a:r>
            <a:r>
              <a:rPr lang="fr-FR" sz="3200" baseline="-25000" dirty="0">
                <a:solidFill>
                  <a:schemeClr val="tx2"/>
                </a:solidFill>
              </a:rPr>
              <a:t>2</a:t>
            </a:r>
            <a:r>
              <a:rPr lang="fr-FR" sz="3200" dirty="0">
                <a:solidFill>
                  <a:schemeClr val="tx2"/>
                </a:solidFill>
              </a:rPr>
              <a:t>ULSE, hôpital Armand Trousseau, APHP</a:t>
            </a:r>
            <a:r>
              <a:rPr lang="fr-FR" sz="3200" dirty="0" smtClean="0">
                <a:solidFill>
                  <a:schemeClr val="tx2"/>
                </a:solidFill>
              </a:rPr>
              <a:t>. SU</a:t>
            </a:r>
            <a:r>
              <a:rPr lang="fr-FR" sz="3200" dirty="0">
                <a:solidFill>
                  <a:schemeClr val="tx2"/>
                </a:solidFill>
              </a:rPr>
              <a:t>, </a:t>
            </a:r>
            <a:r>
              <a:rPr lang="fr-FR" sz="3200" baseline="30000" dirty="0">
                <a:solidFill>
                  <a:schemeClr val="tx2"/>
                </a:solidFill>
              </a:rPr>
              <a:t>2</a:t>
            </a:r>
            <a:r>
              <a:rPr lang="fr-FR" sz="3200" dirty="0">
                <a:solidFill>
                  <a:schemeClr val="tx2"/>
                </a:solidFill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hôpital </a:t>
            </a:r>
            <a:r>
              <a:rPr lang="fr-FR" sz="3200" dirty="0">
                <a:solidFill>
                  <a:schemeClr val="tx2"/>
                </a:solidFill>
              </a:rPr>
              <a:t>Armand Trousseau, APHP</a:t>
            </a:r>
            <a:r>
              <a:rPr lang="fr-FR" sz="3200" dirty="0" smtClean="0">
                <a:solidFill>
                  <a:schemeClr val="tx2"/>
                </a:solidFill>
              </a:rPr>
              <a:t>. SU</a:t>
            </a:r>
            <a:r>
              <a:rPr lang="fr-FR" sz="3200" dirty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fr-FR" sz="3200" baseline="30000" dirty="0">
                <a:solidFill>
                  <a:schemeClr val="tx2"/>
                </a:solidFill>
              </a:rPr>
              <a:t>3</a:t>
            </a:r>
            <a:r>
              <a:rPr lang="fr-FR" sz="3200" dirty="0">
                <a:solidFill>
                  <a:schemeClr val="tx2"/>
                </a:solidFill>
              </a:rPr>
              <a:t> Sorbonne Université Médecine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8168" y="16835143"/>
            <a:ext cx="29765578" cy="121560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sp>
        <p:nvSpPr>
          <p:cNvPr id="24" name="Rectangle 23"/>
          <p:cNvSpPr/>
          <p:nvPr/>
        </p:nvSpPr>
        <p:spPr>
          <a:xfrm>
            <a:off x="238168" y="29141593"/>
            <a:ext cx="13976990" cy="39198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sp>
        <p:nvSpPr>
          <p:cNvPr id="25" name="ZoneTexte 24"/>
          <p:cNvSpPr txBox="1"/>
          <p:nvPr/>
        </p:nvSpPr>
        <p:spPr>
          <a:xfrm>
            <a:off x="191919" y="6819694"/>
            <a:ext cx="7845056" cy="93256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709574" indent="-709574"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Défaut de communication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: Principale cause racine des événements indésirables graves en milieu de soins </a:t>
            </a:r>
            <a:r>
              <a:rPr lang="fr-FR" sz="4000" baseline="30000" dirty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709574" indent="-709574"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Outil de communication </a:t>
            </a:r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SAED 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Préconisé par la HAS depuis 2014</a:t>
            </a:r>
          </a:p>
          <a:p>
            <a:pPr marL="709574" indent="-709574">
              <a:buFont typeface="Wingdings" panose="05000000000000000000" pitchFamily="2" charset="2"/>
              <a:buChar char="Ø"/>
            </a:pPr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709574" indent="-709574"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Démarche qualité d’un service de soin </a:t>
            </a:r>
          </a:p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	  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Séminaires pluriannuels par la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     simulation </a:t>
            </a: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71" y="7221063"/>
            <a:ext cx="10536210" cy="84893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28" name="ZoneTexte 27"/>
          <p:cNvSpPr txBox="1"/>
          <p:nvPr/>
        </p:nvSpPr>
        <p:spPr>
          <a:xfrm>
            <a:off x="1378805" y="36774021"/>
            <a:ext cx="26462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AS/APU : aide soignante, auxiliaire de puériculture, IDE/IPDE : infirmière/Puéricultrice</a:t>
            </a:r>
          </a:p>
          <a:p>
            <a:pPr algn="ctr"/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+ Joint Commission. </a:t>
            </a:r>
            <a:r>
              <a:rPr lang="fr-FR" sz="3200" dirty="0" err="1">
                <a:solidFill>
                  <a:schemeClr val="accent1">
                    <a:lumMod val="50000"/>
                  </a:schemeClr>
                </a:solidFill>
              </a:rPr>
              <a:t>Sentinel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Event Data </a:t>
            </a:r>
            <a:r>
              <a:rPr lang="fr-FR" sz="3200" dirty="0" err="1">
                <a:solidFill>
                  <a:schemeClr val="accent1">
                    <a:lumMod val="50000"/>
                  </a:schemeClr>
                </a:solidFill>
              </a:rPr>
              <a:t>Root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Causes by Event Type. 2004-2015</a:t>
            </a: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HAS. Rapport d’activité 2018 des organismes agréés pour l’accréditation de la qualité de la pratique professionnelle des médecins et des équipes médicales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19719891" y="8420948"/>
            <a:ext cx="3050394" cy="1520219"/>
            <a:chOff x="5412605" y="1437400"/>
            <a:chExt cx="1426703" cy="699289"/>
          </a:xfrm>
        </p:grpSpPr>
        <p:sp>
          <p:nvSpPr>
            <p:cNvPr id="30" name="Pentagone 29"/>
            <p:cNvSpPr/>
            <p:nvPr/>
          </p:nvSpPr>
          <p:spPr>
            <a:xfrm>
              <a:off x="5412605" y="1437400"/>
              <a:ext cx="1426703" cy="699289"/>
            </a:xfrm>
            <a:prstGeom prst="homePlat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146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7850" y="1464093"/>
              <a:ext cx="629411" cy="629411"/>
            </a:xfrm>
            <a:prstGeom prst="rect">
              <a:avLst/>
            </a:prstGeom>
          </p:spPr>
        </p:pic>
      </p:grpSp>
      <p:sp>
        <p:nvSpPr>
          <p:cNvPr id="36" name="ZoneTexte 35"/>
          <p:cNvSpPr txBox="1"/>
          <p:nvPr/>
        </p:nvSpPr>
        <p:spPr>
          <a:xfrm>
            <a:off x="19424253" y="10409312"/>
            <a:ext cx="3801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Appel laboratoire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Appel parent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24529791" y="8452919"/>
            <a:ext cx="3473075" cy="1488248"/>
            <a:chOff x="7038257" y="1464443"/>
            <a:chExt cx="1426703" cy="699289"/>
          </a:xfrm>
        </p:grpSpPr>
        <p:sp>
          <p:nvSpPr>
            <p:cNvPr id="31" name="Pentagone 30"/>
            <p:cNvSpPr/>
            <p:nvPr/>
          </p:nvSpPr>
          <p:spPr>
            <a:xfrm>
              <a:off x="7038257" y="1464443"/>
              <a:ext cx="1426703" cy="699289"/>
            </a:xfrm>
            <a:prstGeom prst="homePlat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146"/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4504" y="1492964"/>
              <a:ext cx="945051" cy="630034"/>
            </a:xfrm>
            <a:prstGeom prst="rect">
              <a:avLst/>
            </a:prstGeom>
          </p:spPr>
        </p:pic>
      </p:grpSp>
      <p:sp>
        <p:nvSpPr>
          <p:cNvPr id="38" name="ZoneTexte 37"/>
          <p:cNvSpPr txBox="1"/>
          <p:nvPr/>
        </p:nvSpPr>
        <p:spPr>
          <a:xfrm>
            <a:off x="24258707" y="10143764"/>
            <a:ext cx="5130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Grille d’autoévaluation  </a:t>
            </a:r>
          </a:p>
          <a:p>
            <a:pPr marL="425745" indent="-425745">
              <a:buFont typeface="Wingdings" panose="05000000000000000000" pitchFamily="2" charset="2"/>
              <a:buChar char="Ø"/>
            </a:pP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Emetteur </a:t>
            </a:r>
          </a:p>
          <a:p>
            <a:pPr marL="425745" indent="-425745">
              <a:buFont typeface="Wingdings" panose="05000000000000000000" pitchFamily="2" charset="2"/>
              <a:buChar char="Ø"/>
            </a:pP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Récepteur 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19649555" y="12320660"/>
            <a:ext cx="3703342" cy="1380918"/>
            <a:chOff x="8663909" y="1464093"/>
            <a:chExt cx="1426703" cy="699289"/>
          </a:xfrm>
        </p:grpSpPr>
        <p:sp>
          <p:nvSpPr>
            <p:cNvPr id="32" name="Pentagone 31"/>
            <p:cNvSpPr/>
            <p:nvPr/>
          </p:nvSpPr>
          <p:spPr>
            <a:xfrm>
              <a:off x="8663909" y="1464093"/>
              <a:ext cx="1426703" cy="699289"/>
            </a:xfrm>
            <a:prstGeom prst="homePlat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146"/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9522" y="1501033"/>
              <a:ext cx="884448" cy="602340"/>
            </a:xfrm>
            <a:prstGeom prst="rect">
              <a:avLst/>
            </a:prstGeom>
          </p:spPr>
        </p:pic>
      </p:grpSp>
      <p:sp>
        <p:nvSpPr>
          <p:cNvPr id="40" name="ZoneTexte 39"/>
          <p:cNvSpPr txBox="1"/>
          <p:nvPr/>
        </p:nvSpPr>
        <p:spPr>
          <a:xfrm>
            <a:off x="19326654" y="14279771"/>
            <a:ext cx="4372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Débriefing structuré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24513478" y="12285492"/>
            <a:ext cx="3851347" cy="1428703"/>
            <a:chOff x="10271520" y="1464094"/>
            <a:chExt cx="1426703" cy="699289"/>
          </a:xfrm>
        </p:grpSpPr>
        <p:sp>
          <p:nvSpPr>
            <p:cNvPr id="33" name="Pentagone 32"/>
            <p:cNvSpPr/>
            <p:nvPr/>
          </p:nvSpPr>
          <p:spPr>
            <a:xfrm>
              <a:off x="10271520" y="1464094"/>
              <a:ext cx="1426703" cy="699289"/>
            </a:xfrm>
            <a:prstGeom prst="homePlat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146"/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03895" y="1492117"/>
              <a:ext cx="763309" cy="644572"/>
            </a:xfrm>
            <a:prstGeom prst="rect">
              <a:avLst/>
            </a:prstGeom>
          </p:spPr>
        </p:pic>
      </p:grpSp>
      <p:sp>
        <p:nvSpPr>
          <p:cNvPr id="42" name="ZoneTexte 41"/>
          <p:cNvSpPr txBox="1"/>
          <p:nvPr/>
        </p:nvSpPr>
        <p:spPr>
          <a:xfrm>
            <a:off x="24455446" y="14126989"/>
            <a:ext cx="4926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fr-FR" sz="4000" dirty="0" smtClean="0">
                <a:solidFill>
                  <a:schemeClr val="accent1">
                    <a:lumMod val="50000"/>
                  </a:schemeClr>
                </a:solidFill>
              </a:rPr>
              <a:t>chaud : post-session </a:t>
            </a:r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A distance : 5-12 mois </a:t>
            </a:r>
          </a:p>
        </p:txBody>
      </p:sp>
      <p:sp>
        <p:nvSpPr>
          <p:cNvPr id="47" name="ZoneTexte 46"/>
          <p:cNvSpPr txBox="1"/>
          <p:nvPr/>
        </p:nvSpPr>
        <p:spPr>
          <a:xfrm rot="16200000">
            <a:off x="-1967401" y="19275267"/>
            <a:ext cx="580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Évaluation </a:t>
            </a: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immédiate </a:t>
            </a:r>
            <a:endParaRPr lang="fr-F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fin </a:t>
            </a: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de formation</a:t>
            </a:r>
            <a:r>
              <a:rPr lang="fr-FR" sz="3973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49711" y="29192083"/>
            <a:ext cx="3028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fr-FR" sz="3973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973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503915" y="29141592"/>
            <a:ext cx="15469343" cy="39198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sp>
        <p:nvSpPr>
          <p:cNvPr id="50" name="ZoneTexte 49"/>
          <p:cNvSpPr txBox="1"/>
          <p:nvPr/>
        </p:nvSpPr>
        <p:spPr>
          <a:xfrm>
            <a:off x="14641668" y="29146731"/>
            <a:ext cx="312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CONCLUSION 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6427561" y="16835143"/>
            <a:ext cx="0" cy="121560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cxnSpLocks/>
            <a:endCxn id="23" idx="3"/>
          </p:cNvCxnSpPr>
          <p:nvPr/>
        </p:nvCxnSpPr>
        <p:spPr>
          <a:xfrm flipV="1">
            <a:off x="215496" y="22913192"/>
            <a:ext cx="29788250" cy="106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1796144" y="16835143"/>
            <a:ext cx="68833" cy="121560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885674" y="16877780"/>
            <a:ext cx="441355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Qualification </a:t>
            </a:r>
            <a:endParaRPr lang="fr-F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du </a:t>
            </a: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personnel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34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formés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4 séances/1 an </a:t>
            </a:r>
            <a:endParaRPr lang="fr-FR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Durée 2h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851580" y="23059609"/>
            <a:ext cx="42820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Qualification </a:t>
            </a:r>
            <a:endParaRPr lang="fr-F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du </a:t>
            </a: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personnel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27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répondants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11 AS - APU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16 IDE - IPDE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59476" y="23035278"/>
            <a:ext cx="48461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z="4000" dirty="0" smtClean="0"/>
              <a:t>Auto-évaluation  </a:t>
            </a:r>
            <a:endParaRPr lang="fr-FR" sz="4000" dirty="0"/>
          </a:p>
          <a:p>
            <a:r>
              <a:rPr lang="fr-FR" sz="3000" b="0" dirty="0"/>
              <a:t>des aptitudes à communiquer</a:t>
            </a:r>
          </a:p>
          <a:p>
            <a:r>
              <a:rPr lang="fr-FR" sz="3000" b="0" dirty="0"/>
              <a:t>Notation de </a:t>
            </a:r>
            <a:r>
              <a:rPr lang="fr-FR" sz="3000" b="0" dirty="0" smtClean="0"/>
              <a:t>1 - 10 </a:t>
            </a:r>
            <a:endParaRPr lang="fr-FR" sz="3000" b="0" dirty="0"/>
          </a:p>
        </p:txBody>
      </p:sp>
      <p:sp>
        <p:nvSpPr>
          <p:cNvPr id="10" name="ZoneTexte 9"/>
          <p:cNvSpPr txBox="1"/>
          <p:nvPr/>
        </p:nvSpPr>
        <p:spPr>
          <a:xfrm>
            <a:off x="15514357" y="23034316"/>
            <a:ext cx="607262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z="4000" dirty="0"/>
              <a:t>Mise en pratique du </a:t>
            </a:r>
            <a:r>
              <a:rPr lang="fr-FR" sz="4000" dirty="0" smtClean="0"/>
              <a:t>SAED : </a:t>
            </a:r>
            <a:endParaRPr lang="fr-FR" sz="4000" dirty="0"/>
          </a:p>
          <a:p>
            <a:r>
              <a:rPr lang="fr-FR" sz="4000" dirty="0"/>
              <a:t>95% de répondants</a:t>
            </a:r>
          </a:p>
          <a:p>
            <a:r>
              <a:rPr lang="fr-FR" sz="3000" b="0" dirty="0"/>
              <a:t>Echelle d’opinion Likert </a:t>
            </a:r>
            <a:r>
              <a:rPr lang="fr-FR" sz="3000" b="0" dirty="0" smtClean="0"/>
              <a:t>1 - 4  </a:t>
            </a:r>
            <a:endParaRPr lang="fr-FR" sz="3000" b="0" dirty="0"/>
          </a:p>
        </p:txBody>
      </p:sp>
      <p:sp>
        <p:nvSpPr>
          <p:cNvPr id="58" name="ZoneTexte 57"/>
          <p:cNvSpPr txBox="1"/>
          <p:nvPr/>
        </p:nvSpPr>
        <p:spPr>
          <a:xfrm>
            <a:off x="23279882" y="23011073"/>
            <a:ext cx="53275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fr-FR" sz="4000" dirty="0"/>
              <a:t>Test connaissance SAED </a:t>
            </a:r>
          </a:p>
          <a:p>
            <a:r>
              <a:rPr lang="fr-FR" sz="3000" b="0" dirty="0"/>
              <a:t>Noté sur 14 points  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3001774" y="17163565"/>
            <a:ext cx="56527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z="4000" dirty="0"/>
              <a:t>Évaluation des 2 activités </a:t>
            </a:r>
          </a:p>
          <a:p>
            <a:r>
              <a:rPr lang="fr-FR" sz="3000" b="0" dirty="0"/>
              <a:t>Échelle d’opinion Likert </a:t>
            </a:r>
            <a:r>
              <a:rPr lang="fr-FR" sz="3000" b="0" dirty="0" smtClean="0"/>
              <a:t>1 - 5    </a:t>
            </a:r>
            <a:endParaRPr lang="fr-FR" sz="3000" b="0" dirty="0"/>
          </a:p>
        </p:txBody>
      </p:sp>
      <p:sp>
        <p:nvSpPr>
          <p:cNvPr id="65" name="ZoneTexte 64"/>
          <p:cNvSpPr txBox="1"/>
          <p:nvPr/>
        </p:nvSpPr>
        <p:spPr>
          <a:xfrm>
            <a:off x="6871008" y="17036397"/>
            <a:ext cx="4906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z="4000" dirty="0" smtClean="0"/>
              <a:t>Auto-évaluation </a:t>
            </a:r>
            <a:r>
              <a:rPr lang="fr-FR" sz="4000" b="0" dirty="0" smtClean="0"/>
              <a:t> </a:t>
            </a:r>
            <a:r>
              <a:rPr lang="fr-FR" sz="3000" b="0" dirty="0"/>
              <a:t>Capacité à réceptionner un appel avant/après activités</a:t>
            </a:r>
          </a:p>
          <a:p>
            <a:r>
              <a:rPr lang="fr-FR" sz="3000" b="0" dirty="0"/>
              <a:t>Notation de 1 - 10 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9772800" y="18520637"/>
            <a:ext cx="10001346" cy="378565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AS-APU : « </a:t>
            </a:r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Récolter les informations nécessaires </a:t>
            </a:r>
          </a:p>
          <a:p>
            <a:pPr algn="ctr"/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 indispensables afin de les retransmettre »</a:t>
            </a:r>
          </a:p>
          <a:p>
            <a:pPr algn="ctr"/>
            <a:r>
              <a:rPr lang="fr-FR" sz="3000" b="1" dirty="0" smtClean="0">
                <a:solidFill>
                  <a:schemeClr val="accent1">
                    <a:lumMod val="50000"/>
                  </a:schemeClr>
                </a:solidFill>
              </a:rPr>
              <a:t>IDE :  </a:t>
            </a: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Je pourrais utiliser pour tous les appels </a:t>
            </a:r>
          </a:p>
          <a:p>
            <a:pPr algn="ctr"/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 et prendre l'habitude de me présenter</a:t>
            </a: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. »</a:t>
            </a:r>
          </a:p>
          <a:p>
            <a:pPr algn="ctr"/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IPDE:  « </a:t>
            </a:r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Permet de classer </a:t>
            </a:r>
          </a:p>
          <a:p>
            <a:pPr algn="ctr"/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ordonner les informations »</a:t>
            </a:r>
          </a:p>
          <a:p>
            <a:pPr algn="ctr"/>
            <a:r>
              <a:rPr lang="fr-FR" sz="3000" b="1" dirty="0" smtClean="0">
                <a:solidFill>
                  <a:schemeClr val="accent1">
                    <a:lumMod val="50000"/>
                  </a:schemeClr>
                </a:solidFill>
              </a:rPr>
              <a:t>IPDE :  </a:t>
            </a: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Permet d'avoir une base commune </a:t>
            </a:r>
            <a:endParaRPr lang="fr-FR" sz="3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000" b="1" i="1" dirty="0" smtClean="0">
                <a:solidFill>
                  <a:schemeClr val="accent1">
                    <a:lumMod val="50000"/>
                  </a:schemeClr>
                </a:solidFill>
              </a:rPr>
              <a:t>à </a:t>
            </a:r>
            <a:r>
              <a:rPr lang="fr-FR" sz="3000" b="1" i="1" dirty="0">
                <a:solidFill>
                  <a:schemeClr val="accent1">
                    <a:lumMod val="50000"/>
                  </a:schemeClr>
                </a:solidFill>
              </a:rPr>
              <a:t>l'ensemble du personnel</a:t>
            </a:r>
            <a:r>
              <a:rPr lang="fr-FR" sz="3000" b="1" dirty="0">
                <a:solidFill>
                  <a:schemeClr val="accent1">
                    <a:lumMod val="50000"/>
                  </a:schemeClr>
                </a:solidFill>
              </a:rPr>
              <a:t> »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9800796" y="17217780"/>
            <a:ext cx="997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z="4000" dirty="0"/>
              <a:t>Mise en pratique future : 100% de </a:t>
            </a:r>
            <a:r>
              <a:rPr lang="fr-FR" sz="4000" dirty="0" smtClean="0"/>
              <a:t>répondants </a:t>
            </a:r>
            <a:endParaRPr lang="fr-FR" sz="4000" dirty="0"/>
          </a:p>
        </p:txBody>
      </p:sp>
      <p:sp>
        <p:nvSpPr>
          <p:cNvPr id="57" name="ZoneTexte 56"/>
          <p:cNvSpPr txBox="1"/>
          <p:nvPr/>
        </p:nvSpPr>
        <p:spPr>
          <a:xfrm>
            <a:off x="189344" y="29931409"/>
            <a:ext cx="14177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La simulation est un outil de pédagogie efficace pour </a:t>
            </a:r>
          </a:p>
          <a:p>
            <a:r>
              <a:rPr lang="fr-FR" sz="4000" b="0" dirty="0"/>
              <a:t>	</a:t>
            </a:r>
            <a:r>
              <a:rPr lang="fr-FR" sz="4000" b="0" dirty="0" smtClean="0"/>
              <a:t>une première acquisition du SAED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L’outil SAED favorise la cohésion d’équipe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À distance, moins bonne connaissance de l’outil pour les AS-APU  </a:t>
            </a:r>
            <a:endParaRPr lang="fr-FR" sz="4000" b="0" dirty="0"/>
          </a:p>
        </p:txBody>
      </p:sp>
      <p:sp>
        <p:nvSpPr>
          <p:cNvPr id="67" name="ZoneTexte 66"/>
          <p:cNvSpPr txBox="1"/>
          <p:nvPr/>
        </p:nvSpPr>
        <p:spPr>
          <a:xfrm>
            <a:off x="14551882" y="30210861"/>
            <a:ext cx="15331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/>
              <a:t>SAED plébiscité par les apprenants </a:t>
            </a:r>
            <a:endParaRPr lang="fr-FR" sz="4000" b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À </a:t>
            </a:r>
            <a:r>
              <a:rPr lang="fr-FR" sz="4000" b="0" dirty="0"/>
              <a:t>raison de 4 </a:t>
            </a:r>
            <a:r>
              <a:rPr lang="fr-FR" sz="4000" b="0" dirty="0" smtClean="0"/>
              <a:t>sessions/an : 3 ans pour former les 100 PNM du service</a:t>
            </a:r>
            <a:endParaRPr lang="fr-F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L’acquisition d’un langage commun demande la formation de tous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463174" y="6922239"/>
            <a:ext cx="8233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METHODE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: IDE/IPDE-AS/APU 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Service</a:t>
            </a:r>
            <a:r>
              <a:rPr lang="fr-FR" sz="4000" dirty="0"/>
              <a:t>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onco-hématologie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pédiatrique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43257" y="7202043"/>
            <a:ext cx="11017639" cy="8491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10"/>
          <a:srcRect l="19506" t="4504" r="19260" b="6595"/>
          <a:stretch/>
        </p:blipFill>
        <p:spPr>
          <a:xfrm>
            <a:off x="2629066" y="20026966"/>
            <a:ext cx="2870768" cy="239504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14361" y="24955926"/>
            <a:ext cx="6696319" cy="370636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75617" y="27576109"/>
            <a:ext cx="762066" cy="762066"/>
          </a:xfrm>
          <a:prstGeom prst="rect">
            <a:avLst/>
          </a:prstGeom>
        </p:spPr>
      </p:pic>
      <p:sp>
        <p:nvSpPr>
          <p:cNvPr id="92" name="ZoneTexte 91"/>
          <p:cNvSpPr txBox="1"/>
          <p:nvPr/>
        </p:nvSpPr>
        <p:spPr>
          <a:xfrm>
            <a:off x="20154243" y="2777713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2,2</a:t>
            </a:r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0869" y="24890612"/>
            <a:ext cx="8194231" cy="377168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75776" y="24890711"/>
            <a:ext cx="6274846" cy="377158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79496" y="25487041"/>
            <a:ext cx="762066" cy="762066"/>
          </a:xfrm>
          <a:prstGeom prst="rect">
            <a:avLst/>
          </a:prstGeom>
        </p:spPr>
      </p:pic>
      <p:sp>
        <p:nvSpPr>
          <p:cNvPr id="97" name="ZoneTexte 96"/>
          <p:cNvSpPr txBox="1"/>
          <p:nvPr/>
        </p:nvSpPr>
        <p:spPr>
          <a:xfrm>
            <a:off x="27258122" y="256880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9,6</a:t>
            </a:r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15266" y="27086105"/>
            <a:ext cx="762066" cy="762066"/>
          </a:xfrm>
          <a:prstGeom prst="rect">
            <a:avLst/>
          </a:prstGeom>
        </p:spPr>
      </p:pic>
      <p:sp>
        <p:nvSpPr>
          <p:cNvPr id="101" name="ZoneTexte 100"/>
          <p:cNvSpPr txBox="1"/>
          <p:nvPr/>
        </p:nvSpPr>
        <p:spPr>
          <a:xfrm>
            <a:off x="27609668" y="2728712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10,7</a:t>
            </a:r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47009" y="18524578"/>
            <a:ext cx="6097984" cy="37706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9106" y="19269456"/>
            <a:ext cx="4898405" cy="30289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79595" y="19675373"/>
            <a:ext cx="762066" cy="762066"/>
          </a:xfrm>
          <a:prstGeom prst="rect">
            <a:avLst/>
          </a:prstGeom>
        </p:spPr>
      </p:pic>
      <p:sp>
        <p:nvSpPr>
          <p:cNvPr id="105" name="ZoneTexte 104"/>
          <p:cNvSpPr txBox="1"/>
          <p:nvPr/>
        </p:nvSpPr>
        <p:spPr>
          <a:xfrm>
            <a:off x="9858221" y="198763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5,3</a:t>
            </a:r>
          </a:p>
        </p:txBody>
      </p:sp>
      <p:pic>
        <p:nvPicPr>
          <p:cNvPr id="106" name="Image 1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41645" y="20989823"/>
            <a:ext cx="762066" cy="762066"/>
          </a:xfrm>
          <a:prstGeom prst="rect">
            <a:avLst/>
          </a:prstGeom>
        </p:spPr>
      </p:pic>
      <p:sp>
        <p:nvSpPr>
          <p:cNvPr id="107" name="ZoneTexte 106"/>
          <p:cNvSpPr txBox="1"/>
          <p:nvPr/>
        </p:nvSpPr>
        <p:spPr>
          <a:xfrm>
            <a:off x="11020271" y="2119084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8,2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-1" y="5109491"/>
            <a:ext cx="30275213" cy="8588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-16649" y="38440072"/>
            <a:ext cx="30275212" cy="8588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238168" y="6792880"/>
            <a:ext cx="7855957" cy="89175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1099" y="40198173"/>
            <a:ext cx="4780317" cy="1924152"/>
          </a:xfrm>
          <a:prstGeom prst="rect">
            <a:avLst/>
          </a:prstGeom>
        </p:spPr>
      </p:pic>
      <p:pic>
        <p:nvPicPr>
          <p:cNvPr id="73" name="Image 7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4CED13-4E09-74A3-BC03-E99B09111D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011" y="39932488"/>
            <a:ext cx="6541141" cy="262851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B4B7CA-A993-0662-481E-07A262EF34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831" y="40198173"/>
            <a:ext cx="4643259" cy="2012079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0718A1D3-64E8-AB9D-54A7-800B86FEB555}"/>
              </a:ext>
            </a:extLst>
          </p:cNvPr>
          <p:cNvSpPr txBox="1"/>
          <p:nvPr/>
        </p:nvSpPr>
        <p:spPr>
          <a:xfrm rot="16200000">
            <a:off x="-1889158" y="25428933"/>
            <a:ext cx="580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Évaluation à distance </a:t>
            </a:r>
            <a:endParaRPr lang="fr-F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la formation</a:t>
            </a:r>
            <a:endParaRPr lang="fr-FR" sz="3973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B9F183D-EC64-F5E8-1826-65219D8AC237}"/>
              </a:ext>
            </a:extLst>
          </p:cNvPr>
          <p:cNvSpPr/>
          <p:nvPr/>
        </p:nvSpPr>
        <p:spPr>
          <a:xfrm>
            <a:off x="238168" y="16048398"/>
            <a:ext cx="29765577" cy="7890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CD48CD4-21B8-EA13-ACF3-4D59B9A94116}"/>
              </a:ext>
            </a:extLst>
          </p:cNvPr>
          <p:cNvSpPr txBox="1"/>
          <p:nvPr/>
        </p:nvSpPr>
        <p:spPr>
          <a:xfrm>
            <a:off x="9482543" y="16073646"/>
            <a:ext cx="1236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RESULTATS</a:t>
            </a:r>
            <a:endParaRPr lang="fr-FR" sz="3973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0"/>
          <a:srcRect l="16610" t="7822" r="17304" b="6991"/>
          <a:stretch/>
        </p:blipFill>
        <p:spPr>
          <a:xfrm>
            <a:off x="2542012" y="26249107"/>
            <a:ext cx="3029803" cy="2347416"/>
          </a:xfrm>
          <a:prstGeom prst="rect">
            <a:avLst/>
          </a:prstGeom>
        </p:spPr>
      </p:pic>
      <p:sp>
        <p:nvSpPr>
          <p:cNvPr id="82" name="Rectangle à coins arrondis 21">
            <a:extLst>
              <a:ext uri="{FF2B5EF4-FFF2-40B4-BE49-F238E27FC236}">
                <a16:creationId xmlns:a16="http://schemas.microsoft.com/office/drawing/2014/main" id="{785B8F27-24E8-6F25-46C4-C4FD13C45C37}"/>
              </a:ext>
            </a:extLst>
          </p:cNvPr>
          <p:cNvSpPr/>
          <p:nvPr/>
        </p:nvSpPr>
        <p:spPr>
          <a:xfrm>
            <a:off x="487735" y="33309909"/>
            <a:ext cx="29597687" cy="3408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kern="0" dirty="0">
              <a:solidFill>
                <a:srgbClr val="00B0F0"/>
              </a:solidFill>
            </a:endParaRP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A1BA65B4-7D14-4C52-4D9A-4536039E5F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798" y="33479143"/>
            <a:ext cx="3057563" cy="305756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A793E6C-AA97-4343-9CE8-0415B1F1D291}"/>
              </a:ext>
            </a:extLst>
          </p:cNvPr>
          <p:cNvSpPr/>
          <p:nvPr/>
        </p:nvSpPr>
        <p:spPr>
          <a:xfrm>
            <a:off x="1760076" y="33754835"/>
            <a:ext cx="10114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sz="4000" b="1" kern="0" dirty="0">
                <a:solidFill>
                  <a:srgbClr val="00B0F0"/>
                </a:solidFill>
              </a:rPr>
              <a:t>Pour en savoir plus, sur P</a:t>
            </a:r>
            <a:r>
              <a:rPr lang="fr-FR" sz="4000" b="1" kern="0" baseline="-25000" dirty="0">
                <a:solidFill>
                  <a:srgbClr val="00B0F0"/>
                </a:solidFill>
              </a:rPr>
              <a:t>2</a:t>
            </a:r>
            <a:r>
              <a:rPr lang="fr-FR" sz="4000" b="1" kern="0" dirty="0">
                <a:solidFill>
                  <a:srgbClr val="00B0F0"/>
                </a:solidFill>
              </a:rPr>
              <a:t>ULSE, </a:t>
            </a:r>
            <a:r>
              <a:rPr lang="fr-FR" sz="4000" b="1" dirty="0">
                <a:solidFill>
                  <a:srgbClr val="FFC000"/>
                </a:solidFill>
              </a:rPr>
              <a:t>P</a:t>
            </a:r>
            <a:r>
              <a:rPr lang="fr-FR" sz="4000" b="1" kern="0" dirty="0">
                <a:solidFill>
                  <a:srgbClr val="00B0F0"/>
                </a:solidFill>
              </a:rPr>
              <a:t>lateforme </a:t>
            </a:r>
            <a:r>
              <a:rPr lang="fr-FR" sz="4000" b="1" dirty="0">
                <a:solidFill>
                  <a:srgbClr val="FFC000"/>
                </a:solidFill>
              </a:rPr>
              <a:t>Pluridisciplinaire</a:t>
            </a:r>
            <a:r>
              <a:rPr lang="fr-FR" sz="4000" b="1" dirty="0"/>
              <a:t> </a:t>
            </a:r>
            <a:r>
              <a:rPr lang="fr-FR" sz="4000" b="1" kern="0" dirty="0">
                <a:solidFill>
                  <a:srgbClr val="00B0F0"/>
                </a:solidFill>
              </a:rPr>
              <a:t>hospitalo-</a:t>
            </a:r>
            <a:r>
              <a:rPr lang="fr-FR" sz="4000" b="1" kern="0" dirty="0">
                <a:solidFill>
                  <a:schemeClr val="accent4"/>
                </a:solidFill>
              </a:rPr>
              <a:t>U</a:t>
            </a:r>
            <a:r>
              <a:rPr lang="fr-FR" sz="4000" b="1" kern="0" dirty="0">
                <a:solidFill>
                  <a:srgbClr val="00B0F0"/>
                </a:solidFill>
              </a:rPr>
              <a:t>niversitaire </a:t>
            </a:r>
            <a:endParaRPr lang="fr-FR" sz="4000" b="1" kern="0" dirty="0" smtClean="0">
              <a:solidFill>
                <a:srgbClr val="00B0F0"/>
              </a:solidFill>
            </a:endParaRPr>
          </a:p>
          <a:p>
            <a:pPr lvl="0" algn="ctr" defTabSz="914400"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de </a:t>
            </a:r>
            <a:r>
              <a:rPr lang="fr-FR" sz="4000" b="1" kern="0" dirty="0">
                <a:solidFill>
                  <a:srgbClr val="00B0F0"/>
                </a:solidFill>
              </a:rPr>
              <a:t>e-</a:t>
            </a:r>
            <a:r>
              <a:rPr lang="fr-FR" sz="4000" b="1" kern="0" dirty="0">
                <a:solidFill>
                  <a:schemeClr val="accent4"/>
                </a:solidFill>
              </a:rPr>
              <a:t>L</a:t>
            </a:r>
            <a:r>
              <a:rPr lang="fr-FR" sz="4000" b="1" kern="0" dirty="0">
                <a:solidFill>
                  <a:srgbClr val="00B0F0"/>
                </a:solidFill>
              </a:rPr>
              <a:t>earning et </a:t>
            </a:r>
            <a:r>
              <a:rPr lang="fr-FR" sz="4000" b="1" kern="0" dirty="0" smtClean="0">
                <a:solidFill>
                  <a:srgbClr val="00B0F0"/>
                </a:solidFill>
              </a:rPr>
              <a:t>de </a:t>
            </a:r>
            <a:r>
              <a:rPr lang="fr-FR" sz="4000" b="1" kern="0" dirty="0">
                <a:solidFill>
                  <a:schemeClr val="accent4"/>
                </a:solidFill>
              </a:rPr>
              <a:t>S</a:t>
            </a:r>
            <a:r>
              <a:rPr lang="fr-FR" sz="4000" b="1" kern="0" dirty="0" smtClean="0">
                <a:solidFill>
                  <a:srgbClr val="00B0F0"/>
                </a:solidFill>
              </a:rPr>
              <a:t>imulation </a:t>
            </a:r>
            <a:r>
              <a:rPr lang="fr-FR" sz="4000" b="1" kern="0" dirty="0">
                <a:solidFill>
                  <a:srgbClr val="00B0F0"/>
                </a:solidFill>
              </a:rPr>
              <a:t>de l’</a:t>
            </a:r>
            <a:r>
              <a:rPr lang="fr-FR" sz="4000" b="1" kern="0" dirty="0">
                <a:solidFill>
                  <a:srgbClr val="FFC000"/>
                </a:solidFill>
              </a:rPr>
              <a:t>E</a:t>
            </a:r>
            <a:r>
              <a:rPr lang="fr-FR" sz="4000" b="1" kern="0" dirty="0">
                <a:solidFill>
                  <a:srgbClr val="00B0F0"/>
                </a:solidFill>
              </a:rPr>
              <a:t>st parisien</a:t>
            </a:r>
            <a:endParaRPr lang="fr-FR" sz="4000" b="1" dirty="0">
              <a:solidFill>
                <a:prstClr val="black"/>
              </a:solidFill>
            </a:endParaRPr>
          </a:p>
          <a:p>
            <a:pPr algn="ctr" defTabSz="914400">
              <a:defRPr/>
            </a:pPr>
            <a:endParaRPr lang="fr-FR" sz="4000" b="1" kern="0" dirty="0">
              <a:solidFill>
                <a:srgbClr val="00B0F0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793E6C-AA97-4343-9CE8-0415B1F1D291}"/>
              </a:ext>
            </a:extLst>
          </p:cNvPr>
          <p:cNvSpPr/>
          <p:nvPr/>
        </p:nvSpPr>
        <p:spPr>
          <a:xfrm>
            <a:off x="17697053" y="33384723"/>
            <a:ext cx="11863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P</a:t>
            </a:r>
            <a:r>
              <a:rPr lang="fr-FR" sz="4000" b="1" kern="0" baseline="-25000" dirty="0" smtClean="0">
                <a:solidFill>
                  <a:srgbClr val="00B0F0"/>
                </a:solidFill>
              </a:rPr>
              <a:t>2</a:t>
            </a:r>
            <a:r>
              <a:rPr lang="fr-FR" sz="4000" b="1" kern="0" dirty="0" smtClean="0">
                <a:solidFill>
                  <a:srgbClr val="00B0F0"/>
                </a:solidFill>
              </a:rPr>
              <a:t>ULSE en </a:t>
            </a:r>
            <a:r>
              <a:rPr lang="fr-FR" sz="4000" b="1" dirty="0">
                <a:solidFill>
                  <a:srgbClr val="FFC000"/>
                </a:solidFill>
              </a:rPr>
              <a:t>2020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3 salles de simulation en pleine échelle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4 Mannequins de haute fidélités</a:t>
            </a:r>
            <a:r>
              <a:rPr lang="fr-FR" sz="4000" b="1" kern="0" dirty="0">
                <a:solidFill>
                  <a:srgbClr val="00B0F0"/>
                </a:solidFill>
              </a:rPr>
              <a:t> :</a:t>
            </a:r>
            <a:r>
              <a:rPr lang="fr-FR" sz="4000" b="1" kern="0" dirty="0" smtClean="0">
                <a:solidFill>
                  <a:srgbClr val="00B0F0"/>
                </a:solidFill>
              </a:rPr>
              <a:t> tout âge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2 309 personnes formées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252 séances </a:t>
            </a:r>
            <a:endParaRPr lang="fr-FR" sz="4000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972825"/>
            <a:ext cx="30275213" cy="382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723" y="417766"/>
            <a:ext cx="2245721" cy="14056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254522" y="1930178"/>
            <a:ext cx="3897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/>
                </a:solidFill>
              </a:rPr>
              <a:t>12</a:t>
            </a:r>
            <a:r>
              <a:rPr lang="fr-FR" sz="3200" b="1" baseline="30000" dirty="0" smtClean="0">
                <a:solidFill>
                  <a:schemeClr val="accent1"/>
                </a:solidFill>
              </a:rPr>
              <a:t>ème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>
                <a:solidFill>
                  <a:schemeClr val="accent1"/>
                </a:solidFill>
              </a:rPr>
              <a:t>congrès </a:t>
            </a:r>
          </a:p>
          <a:p>
            <a:pPr algn="ctr"/>
            <a:r>
              <a:rPr lang="fr-FR" sz="3200" b="1" dirty="0" smtClean="0">
                <a:solidFill>
                  <a:schemeClr val="accent1"/>
                </a:solidFill>
              </a:rPr>
              <a:t>19-21 </a:t>
            </a:r>
            <a:r>
              <a:rPr lang="fr-FR" sz="3200" b="1" dirty="0">
                <a:solidFill>
                  <a:schemeClr val="accent1"/>
                </a:solidFill>
              </a:rPr>
              <a:t>juin </a:t>
            </a:r>
            <a:r>
              <a:rPr lang="fr-FR" sz="3200" b="1" dirty="0" smtClean="0">
                <a:solidFill>
                  <a:schemeClr val="accent1"/>
                </a:solidFill>
              </a:rPr>
              <a:t>23</a:t>
            </a:r>
            <a:endParaRPr lang="fr-FR" sz="3200" b="1" dirty="0">
              <a:solidFill>
                <a:schemeClr val="accent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accent1"/>
                </a:solidFill>
              </a:rPr>
              <a:t>Brest 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0" y="39491670"/>
            <a:ext cx="5345424" cy="30090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331" y="40371162"/>
            <a:ext cx="8775493" cy="175116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65853" y="690227"/>
            <a:ext cx="25671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50000"/>
                  </a:schemeClr>
                </a:solidFill>
              </a:rPr>
              <a:t>Formation à l’acquisition </a:t>
            </a:r>
            <a:r>
              <a:rPr lang="fr-FR" sz="6600" b="1" dirty="0">
                <a:solidFill>
                  <a:schemeClr val="accent1">
                    <a:lumMod val="50000"/>
                  </a:schemeClr>
                </a:solidFill>
              </a:rPr>
              <a:t>de l’outil de communication </a:t>
            </a:r>
            <a:r>
              <a:rPr lang="fr-FR" sz="6600" b="1" dirty="0" smtClean="0">
                <a:solidFill>
                  <a:schemeClr val="accent2">
                    <a:lumMod val="75000"/>
                  </a:schemeClr>
                </a:solidFill>
              </a:rPr>
              <a:t>SAED </a:t>
            </a:r>
            <a:r>
              <a:rPr lang="fr-FR" sz="6600" b="1" dirty="0">
                <a:solidFill>
                  <a:schemeClr val="accent1">
                    <a:lumMod val="50000"/>
                  </a:schemeClr>
                </a:solidFill>
              </a:rPr>
              <a:t>auprès </a:t>
            </a:r>
            <a:r>
              <a:rPr lang="fr-FR" sz="6600" b="1" dirty="0" smtClean="0">
                <a:solidFill>
                  <a:schemeClr val="accent1">
                    <a:lumMod val="50000"/>
                  </a:schemeClr>
                </a:solidFill>
              </a:rPr>
              <a:t>d’étudiants en santé  : Que reste-t-il 1 an après ?</a:t>
            </a:r>
            <a:endParaRPr lang="fr-FR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835" y="3537486"/>
            <a:ext cx="302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tx2"/>
                </a:solidFill>
              </a:rPr>
              <a:t>J. </a:t>
            </a:r>
            <a:r>
              <a:rPr lang="fr-FR" sz="3200" dirty="0" err="1" smtClean="0">
                <a:solidFill>
                  <a:schemeClr val="tx2"/>
                </a:solidFill>
              </a:rPr>
              <a:t>Nespoulous</a:t>
            </a:r>
            <a:r>
              <a:rPr lang="fr-FR" sz="3200" dirty="0" smtClean="0">
                <a:solidFill>
                  <a:schemeClr val="tx2"/>
                </a:solidFill>
              </a:rPr>
              <a:t>, A. Caradec</a:t>
            </a:r>
            <a:r>
              <a:rPr lang="fr-FR" sz="3200" baseline="30000" dirty="0" smtClean="0">
                <a:solidFill>
                  <a:schemeClr val="tx2"/>
                </a:solidFill>
              </a:rPr>
              <a:t>1</a:t>
            </a:r>
            <a:r>
              <a:rPr lang="fr-FR" sz="3200" dirty="0" smtClean="0">
                <a:solidFill>
                  <a:schemeClr val="tx2"/>
                </a:solidFill>
              </a:rPr>
              <a:t>, </a:t>
            </a:r>
            <a:r>
              <a:rPr lang="fr-FR" sz="3200" dirty="0">
                <a:solidFill>
                  <a:schemeClr val="tx2"/>
                </a:solidFill>
              </a:rPr>
              <a:t>A</a:t>
            </a:r>
            <a:r>
              <a:rPr lang="fr-FR" sz="3200" dirty="0" smtClean="0">
                <a:solidFill>
                  <a:schemeClr val="tx2"/>
                </a:solidFill>
              </a:rPr>
              <a:t>. Petit </a:t>
            </a:r>
            <a:r>
              <a:rPr lang="fr-FR" sz="3200" baseline="30000" dirty="0">
                <a:solidFill>
                  <a:schemeClr val="tx2"/>
                </a:solidFill>
              </a:rPr>
              <a:t>1,2,3</a:t>
            </a:r>
          </a:p>
          <a:p>
            <a:pPr algn="ctr"/>
            <a:r>
              <a:rPr lang="fr-FR" sz="3200" dirty="0" smtClean="0">
                <a:solidFill>
                  <a:schemeClr val="tx2"/>
                </a:solidFill>
              </a:rPr>
              <a:t>Plateforme </a:t>
            </a:r>
            <a:r>
              <a:rPr lang="fr-FR" sz="3200" dirty="0">
                <a:solidFill>
                  <a:schemeClr val="tx2"/>
                </a:solidFill>
              </a:rPr>
              <a:t>de simulation P</a:t>
            </a:r>
            <a:r>
              <a:rPr lang="fr-FR" sz="3200" baseline="-25000" dirty="0">
                <a:solidFill>
                  <a:schemeClr val="tx2"/>
                </a:solidFill>
              </a:rPr>
              <a:t>2</a:t>
            </a:r>
            <a:r>
              <a:rPr lang="fr-FR" sz="3200" dirty="0">
                <a:solidFill>
                  <a:schemeClr val="tx2"/>
                </a:solidFill>
              </a:rPr>
              <a:t>ULSE, hôpital Armand Trousseau, APHP</a:t>
            </a:r>
            <a:r>
              <a:rPr lang="fr-FR" sz="3200" dirty="0" smtClean="0">
                <a:solidFill>
                  <a:schemeClr val="tx2"/>
                </a:solidFill>
              </a:rPr>
              <a:t>. SU</a:t>
            </a:r>
            <a:r>
              <a:rPr lang="fr-FR" sz="3200" dirty="0">
                <a:solidFill>
                  <a:schemeClr val="tx2"/>
                </a:solidFill>
              </a:rPr>
              <a:t>, </a:t>
            </a:r>
            <a:r>
              <a:rPr lang="fr-FR" sz="3200" baseline="30000" dirty="0">
                <a:solidFill>
                  <a:schemeClr val="tx2"/>
                </a:solidFill>
              </a:rPr>
              <a:t>2</a:t>
            </a:r>
            <a:r>
              <a:rPr lang="fr-FR" sz="3200" dirty="0">
                <a:solidFill>
                  <a:schemeClr val="tx2"/>
                </a:solidFill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hôpital </a:t>
            </a:r>
            <a:r>
              <a:rPr lang="fr-FR" sz="3200" dirty="0">
                <a:solidFill>
                  <a:schemeClr val="tx2"/>
                </a:solidFill>
              </a:rPr>
              <a:t>Armand Trousseau, APHP</a:t>
            </a:r>
            <a:r>
              <a:rPr lang="fr-FR" sz="3200" dirty="0" smtClean="0">
                <a:solidFill>
                  <a:schemeClr val="tx2"/>
                </a:solidFill>
              </a:rPr>
              <a:t>. SU</a:t>
            </a:r>
            <a:r>
              <a:rPr lang="fr-FR" sz="3200" dirty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fr-FR" sz="3200" baseline="30000" dirty="0">
                <a:solidFill>
                  <a:schemeClr val="tx2"/>
                </a:solidFill>
              </a:rPr>
              <a:t>3</a:t>
            </a:r>
            <a:r>
              <a:rPr lang="fr-FR" sz="3200" dirty="0">
                <a:solidFill>
                  <a:schemeClr val="tx2"/>
                </a:solidFill>
              </a:rPr>
              <a:t> Sorbonne Université Médecine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8168" y="29141593"/>
            <a:ext cx="13976990" cy="39198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sp>
        <p:nvSpPr>
          <p:cNvPr id="25" name="ZoneTexte 24"/>
          <p:cNvSpPr txBox="1"/>
          <p:nvPr/>
        </p:nvSpPr>
        <p:spPr>
          <a:xfrm>
            <a:off x="191919" y="6819694"/>
            <a:ext cx="7845056" cy="93256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709574" indent="-709574"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Défaut de communication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: Principale cause racine des événements indésirables graves en milieu de soins </a:t>
            </a:r>
            <a:r>
              <a:rPr lang="fr-FR" sz="4000" baseline="30000" dirty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709574" indent="-709574"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Outil de communication </a:t>
            </a:r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SAED 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Préconisé par la HAS depuis 2014</a:t>
            </a:r>
          </a:p>
          <a:p>
            <a:pPr marL="709574" indent="-709574">
              <a:buFont typeface="Wingdings" panose="05000000000000000000" pitchFamily="2" charset="2"/>
              <a:buChar char="Ø"/>
            </a:pPr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709574" indent="-709574"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Démarche qualité d’un service de soin </a:t>
            </a:r>
          </a:p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	  </a:t>
            </a:r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Séminaires pluriannuels par la</a:t>
            </a:r>
          </a:p>
          <a:p>
            <a:r>
              <a:rPr lang="fr-FR" sz="4000" dirty="0">
                <a:solidFill>
                  <a:schemeClr val="accent1">
                    <a:lumMod val="50000"/>
                  </a:schemeClr>
                </a:solidFill>
              </a:rPr>
              <a:t>      simulation </a:t>
            </a: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71" y="7221063"/>
            <a:ext cx="10536210" cy="84893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8" name="ZoneTexte 47"/>
          <p:cNvSpPr txBox="1"/>
          <p:nvPr/>
        </p:nvSpPr>
        <p:spPr>
          <a:xfrm>
            <a:off x="349711" y="29192083"/>
            <a:ext cx="3028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fr-FR" sz="3973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973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503915" y="29141592"/>
            <a:ext cx="15469343" cy="39198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46"/>
          </a:p>
        </p:txBody>
      </p:sp>
      <p:sp>
        <p:nvSpPr>
          <p:cNvPr id="50" name="ZoneTexte 49"/>
          <p:cNvSpPr txBox="1"/>
          <p:nvPr/>
        </p:nvSpPr>
        <p:spPr>
          <a:xfrm>
            <a:off x="14641668" y="29146731"/>
            <a:ext cx="312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50000"/>
                  </a:schemeClr>
                </a:solidFill>
              </a:rPr>
              <a:t>CONCLUSION 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89344" y="29931409"/>
            <a:ext cx="14177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La simulation est un outil de pédagogie efficace pour </a:t>
            </a:r>
          </a:p>
          <a:p>
            <a:r>
              <a:rPr lang="fr-FR" sz="4000" b="0" dirty="0"/>
              <a:t>	</a:t>
            </a:r>
            <a:r>
              <a:rPr lang="fr-FR" sz="4000" b="0" dirty="0" smtClean="0"/>
              <a:t>une première acquisition du SAED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L’outil SAED favorise la cohésion d’équipe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À distance, moins bonne connaissance de l’outil pour les AS-APU  </a:t>
            </a:r>
            <a:endParaRPr lang="fr-FR" sz="4000" b="0" dirty="0"/>
          </a:p>
        </p:txBody>
      </p:sp>
      <p:sp>
        <p:nvSpPr>
          <p:cNvPr id="67" name="ZoneTexte 66"/>
          <p:cNvSpPr txBox="1"/>
          <p:nvPr/>
        </p:nvSpPr>
        <p:spPr>
          <a:xfrm>
            <a:off x="14551882" y="30210861"/>
            <a:ext cx="15331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/>
              <a:t>SAED plébiscité par les apprenants </a:t>
            </a:r>
            <a:endParaRPr lang="fr-FR" sz="4000" b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À </a:t>
            </a:r>
            <a:r>
              <a:rPr lang="fr-FR" sz="4000" b="0" dirty="0"/>
              <a:t>raison de 4 </a:t>
            </a:r>
            <a:r>
              <a:rPr lang="fr-FR" sz="4000" b="0" dirty="0" smtClean="0"/>
              <a:t>sessions/an : 3 ans pour former les 100 PNM du service</a:t>
            </a:r>
            <a:endParaRPr lang="fr-FR" sz="40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0" dirty="0" smtClean="0"/>
              <a:t>L’acquisition d’un langage commun demande la formation de tous 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-1" y="5109491"/>
            <a:ext cx="30275213" cy="8588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-16649" y="38440072"/>
            <a:ext cx="30275212" cy="8588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43" y="40198173"/>
            <a:ext cx="3985628" cy="1924152"/>
          </a:xfrm>
          <a:prstGeom prst="rect">
            <a:avLst/>
          </a:prstGeom>
        </p:spPr>
      </p:pic>
      <p:pic>
        <p:nvPicPr>
          <p:cNvPr id="73" name="Image 7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4CED13-4E09-74A3-BC03-E99B09111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011" y="39932488"/>
            <a:ext cx="6541141" cy="2628510"/>
          </a:xfrm>
          <a:prstGeom prst="rect">
            <a:avLst/>
          </a:prstGeom>
        </p:spPr>
      </p:pic>
      <p:sp>
        <p:nvSpPr>
          <p:cNvPr id="82" name="Rectangle à coins arrondis 21">
            <a:extLst>
              <a:ext uri="{FF2B5EF4-FFF2-40B4-BE49-F238E27FC236}">
                <a16:creationId xmlns:a16="http://schemas.microsoft.com/office/drawing/2014/main" id="{785B8F27-24E8-6F25-46C4-C4FD13C45C37}"/>
              </a:ext>
            </a:extLst>
          </p:cNvPr>
          <p:cNvSpPr/>
          <p:nvPr/>
        </p:nvSpPr>
        <p:spPr>
          <a:xfrm>
            <a:off x="487735" y="33309909"/>
            <a:ext cx="29597687" cy="3408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kern="0" dirty="0">
              <a:solidFill>
                <a:srgbClr val="00B0F0"/>
              </a:solidFill>
            </a:endParaRP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A1BA65B4-7D14-4C52-4D9A-4536039E5F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798" y="33479143"/>
            <a:ext cx="3057563" cy="305756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A793E6C-AA97-4343-9CE8-0415B1F1D291}"/>
              </a:ext>
            </a:extLst>
          </p:cNvPr>
          <p:cNvSpPr/>
          <p:nvPr/>
        </p:nvSpPr>
        <p:spPr>
          <a:xfrm>
            <a:off x="1760076" y="33754835"/>
            <a:ext cx="10114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sz="4000" b="1" kern="0" dirty="0">
                <a:solidFill>
                  <a:srgbClr val="00B0F0"/>
                </a:solidFill>
              </a:rPr>
              <a:t>Pour en savoir plus, sur P</a:t>
            </a:r>
            <a:r>
              <a:rPr lang="fr-FR" sz="4000" b="1" kern="0" baseline="-25000" dirty="0">
                <a:solidFill>
                  <a:srgbClr val="00B0F0"/>
                </a:solidFill>
              </a:rPr>
              <a:t>2</a:t>
            </a:r>
            <a:r>
              <a:rPr lang="fr-FR" sz="4000" b="1" kern="0" dirty="0">
                <a:solidFill>
                  <a:srgbClr val="00B0F0"/>
                </a:solidFill>
              </a:rPr>
              <a:t>ULSE, </a:t>
            </a:r>
            <a:r>
              <a:rPr lang="fr-FR" sz="4000" b="1" dirty="0">
                <a:solidFill>
                  <a:srgbClr val="FFC000"/>
                </a:solidFill>
              </a:rPr>
              <a:t>P</a:t>
            </a:r>
            <a:r>
              <a:rPr lang="fr-FR" sz="4000" b="1" kern="0" dirty="0">
                <a:solidFill>
                  <a:srgbClr val="00B0F0"/>
                </a:solidFill>
              </a:rPr>
              <a:t>lateforme </a:t>
            </a:r>
            <a:r>
              <a:rPr lang="fr-FR" sz="4000" b="1" dirty="0">
                <a:solidFill>
                  <a:srgbClr val="FFC000"/>
                </a:solidFill>
              </a:rPr>
              <a:t>Pluridisciplinaire</a:t>
            </a:r>
            <a:r>
              <a:rPr lang="fr-FR" sz="4000" b="1" dirty="0"/>
              <a:t> </a:t>
            </a:r>
            <a:r>
              <a:rPr lang="fr-FR" sz="4000" b="1" kern="0" dirty="0">
                <a:solidFill>
                  <a:srgbClr val="00B0F0"/>
                </a:solidFill>
              </a:rPr>
              <a:t>hospitalo-</a:t>
            </a:r>
            <a:r>
              <a:rPr lang="fr-FR" sz="4000" b="1" kern="0" dirty="0">
                <a:solidFill>
                  <a:schemeClr val="accent4"/>
                </a:solidFill>
              </a:rPr>
              <a:t>U</a:t>
            </a:r>
            <a:r>
              <a:rPr lang="fr-FR" sz="4000" b="1" kern="0" dirty="0">
                <a:solidFill>
                  <a:srgbClr val="00B0F0"/>
                </a:solidFill>
              </a:rPr>
              <a:t>niversitaire </a:t>
            </a:r>
            <a:endParaRPr lang="fr-FR" sz="4000" b="1" kern="0" dirty="0" smtClean="0">
              <a:solidFill>
                <a:srgbClr val="00B0F0"/>
              </a:solidFill>
            </a:endParaRPr>
          </a:p>
          <a:p>
            <a:pPr lvl="0" algn="ctr" defTabSz="914400"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de </a:t>
            </a:r>
            <a:r>
              <a:rPr lang="fr-FR" sz="4000" b="1" kern="0" dirty="0">
                <a:solidFill>
                  <a:srgbClr val="00B0F0"/>
                </a:solidFill>
              </a:rPr>
              <a:t>e-</a:t>
            </a:r>
            <a:r>
              <a:rPr lang="fr-FR" sz="4000" b="1" kern="0" dirty="0">
                <a:solidFill>
                  <a:schemeClr val="accent4"/>
                </a:solidFill>
              </a:rPr>
              <a:t>L</a:t>
            </a:r>
            <a:r>
              <a:rPr lang="fr-FR" sz="4000" b="1" kern="0" dirty="0">
                <a:solidFill>
                  <a:srgbClr val="00B0F0"/>
                </a:solidFill>
              </a:rPr>
              <a:t>earning et </a:t>
            </a:r>
            <a:r>
              <a:rPr lang="fr-FR" sz="4000" b="1" kern="0" dirty="0" smtClean="0">
                <a:solidFill>
                  <a:srgbClr val="00B0F0"/>
                </a:solidFill>
              </a:rPr>
              <a:t>de </a:t>
            </a:r>
            <a:r>
              <a:rPr lang="fr-FR" sz="4000" b="1" kern="0" dirty="0">
                <a:solidFill>
                  <a:schemeClr val="accent4"/>
                </a:solidFill>
              </a:rPr>
              <a:t>S</a:t>
            </a:r>
            <a:r>
              <a:rPr lang="fr-FR" sz="4000" b="1" kern="0" dirty="0" smtClean="0">
                <a:solidFill>
                  <a:srgbClr val="00B0F0"/>
                </a:solidFill>
              </a:rPr>
              <a:t>imulation </a:t>
            </a:r>
            <a:r>
              <a:rPr lang="fr-FR" sz="4000" b="1" kern="0" dirty="0">
                <a:solidFill>
                  <a:srgbClr val="00B0F0"/>
                </a:solidFill>
              </a:rPr>
              <a:t>de l’</a:t>
            </a:r>
            <a:r>
              <a:rPr lang="fr-FR" sz="4000" b="1" kern="0" dirty="0">
                <a:solidFill>
                  <a:srgbClr val="FFC000"/>
                </a:solidFill>
              </a:rPr>
              <a:t>E</a:t>
            </a:r>
            <a:r>
              <a:rPr lang="fr-FR" sz="4000" b="1" kern="0" dirty="0">
                <a:solidFill>
                  <a:srgbClr val="00B0F0"/>
                </a:solidFill>
              </a:rPr>
              <a:t>st parisien</a:t>
            </a:r>
            <a:endParaRPr lang="fr-FR" sz="4000" b="1" dirty="0">
              <a:solidFill>
                <a:prstClr val="black"/>
              </a:solidFill>
            </a:endParaRPr>
          </a:p>
          <a:p>
            <a:pPr algn="ctr" defTabSz="914400">
              <a:defRPr/>
            </a:pPr>
            <a:endParaRPr lang="fr-FR" sz="4000" b="1" kern="0" dirty="0">
              <a:solidFill>
                <a:srgbClr val="00B0F0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793E6C-AA97-4343-9CE8-0415B1F1D291}"/>
              </a:ext>
            </a:extLst>
          </p:cNvPr>
          <p:cNvSpPr/>
          <p:nvPr/>
        </p:nvSpPr>
        <p:spPr>
          <a:xfrm>
            <a:off x="17697053" y="33384723"/>
            <a:ext cx="11863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P</a:t>
            </a:r>
            <a:r>
              <a:rPr lang="fr-FR" sz="4000" b="1" kern="0" baseline="-25000" dirty="0" smtClean="0">
                <a:solidFill>
                  <a:srgbClr val="00B0F0"/>
                </a:solidFill>
              </a:rPr>
              <a:t>2</a:t>
            </a:r>
            <a:r>
              <a:rPr lang="fr-FR" sz="4000" b="1" kern="0" dirty="0" smtClean="0">
                <a:solidFill>
                  <a:srgbClr val="00B0F0"/>
                </a:solidFill>
              </a:rPr>
              <a:t>ULSE en </a:t>
            </a:r>
            <a:r>
              <a:rPr lang="fr-FR" sz="4000" b="1" dirty="0" smtClean="0">
                <a:solidFill>
                  <a:srgbClr val="FFC000"/>
                </a:solidFill>
              </a:rPr>
              <a:t>2023</a:t>
            </a:r>
            <a:endParaRPr lang="fr-FR" sz="4000" b="1" dirty="0">
              <a:solidFill>
                <a:srgbClr val="FFC000"/>
              </a:solidFill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3 salles de simulation en pleine échelle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4 Mannequins de haute fidélités</a:t>
            </a:r>
            <a:r>
              <a:rPr lang="fr-FR" sz="4000" b="1" kern="0" dirty="0">
                <a:solidFill>
                  <a:srgbClr val="00B0F0"/>
                </a:solidFill>
              </a:rPr>
              <a:t> :</a:t>
            </a:r>
            <a:r>
              <a:rPr lang="fr-FR" sz="4000" b="1" kern="0" dirty="0" smtClean="0">
                <a:solidFill>
                  <a:srgbClr val="00B0F0"/>
                </a:solidFill>
              </a:rPr>
              <a:t> tout âge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XXX personnes formées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  <a:defRPr/>
            </a:pPr>
            <a:r>
              <a:rPr lang="fr-FR" sz="4000" b="1" kern="0" dirty="0" smtClean="0">
                <a:solidFill>
                  <a:srgbClr val="00B0F0"/>
                </a:solidFill>
              </a:rPr>
              <a:t>XX séances </a:t>
            </a:r>
            <a:endParaRPr lang="fr-FR" sz="4000" b="1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71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663</Words>
  <Application>Microsoft Office PowerPoint</Application>
  <PresentationFormat>Personnalisé</PresentationFormat>
  <Paragraphs>118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CARADEC Amaya</dc:creator>
  <cp:lastModifiedBy>CARNET Stephanie</cp:lastModifiedBy>
  <cp:revision>58</cp:revision>
  <dcterms:created xsi:type="dcterms:W3CDTF">2022-06-08T14:37:53Z</dcterms:created>
  <dcterms:modified xsi:type="dcterms:W3CDTF">2024-12-16T09:26:57Z</dcterms:modified>
</cp:coreProperties>
</file>